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08" r:id="rId3"/>
    <p:sldId id="256" r:id="rId4"/>
    <p:sldId id="260" r:id="rId5"/>
    <p:sldId id="261" r:id="rId6"/>
    <p:sldId id="259" r:id="rId7"/>
    <p:sldId id="262" r:id="rId8"/>
    <p:sldId id="263" r:id="rId9"/>
    <p:sldId id="264" r:id="rId10"/>
    <p:sldId id="265" r:id="rId11"/>
    <p:sldId id="267" r:id="rId12"/>
    <p:sldId id="304" r:id="rId13"/>
    <p:sldId id="258" r:id="rId14"/>
    <p:sldId id="269" r:id="rId15"/>
    <p:sldId id="268" r:id="rId16"/>
    <p:sldId id="275" r:id="rId17"/>
    <p:sldId id="271" r:id="rId18"/>
    <p:sldId id="274" r:id="rId19"/>
    <p:sldId id="272" r:id="rId20"/>
    <p:sldId id="273" r:id="rId21"/>
    <p:sldId id="282" r:id="rId22"/>
    <p:sldId id="283" r:id="rId23"/>
    <p:sldId id="276" r:id="rId24"/>
    <p:sldId id="277" r:id="rId25"/>
    <p:sldId id="278" r:id="rId26"/>
    <p:sldId id="279" r:id="rId27"/>
    <p:sldId id="280" r:id="rId28"/>
    <p:sldId id="288" r:id="rId29"/>
    <p:sldId id="281" r:id="rId30"/>
    <p:sldId id="284" r:id="rId31"/>
    <p:sldId id="285" r:id="rId32"/>
    <p:sldId id="286" r:id="rId33"/>
    <p:sldId id="287" r:id="rId34"/>
    <p:sldId id="289" r:id="rId35"/>
    <p:sldId id="290" r:id="rId36"/>
    <p:sldId id="294" r:id="rId37"/>
    <p:sldId id="297" r:id="rId38"/>
    <p:sldId id="298" r:id="rId39"/>
    <p:sldId id="306" r:id="rId40"/>
    <p:sldId id="299" r:id="rId41"/>
    <p:sldId id="300" r:id="rId42"/>
    <p:sldId id="301" r:id="rId43"/>
    <p:sldId id="291" r:id="rId44"/>
    <p:sldId id="293" r:id="rId45"/>
    <p:sldId id="302" r:id="rId46"/>
    <p:sldId id="303" r:id="rId47"/>
    <p:sldId id="292" r:id="rId48"/>
    <p:sldId id="3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E0000"/>
    <a:srgbClr val="000099"/>
    <a:srgbClr val="0D3F15"/>
    <a:srgbClr val="0000CC"/>
    <a:srgbClr val="0D364B"/>
    <a:srgbClr val="FFFFCC"/>
    <a:srgbClr val="152D53"/>
    <a:srgbClr val="8816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1358" autoAdjust="0"/>
  </p:normalViewPr>
  <p:slideViewPr>
    <p:cSldViewPr>
      <p:cViewPr varScale="1">
        <p:scale>
          <a:sx n="73" d="100"/>
          <a:sy n="73" d="100"/>
        </p:scale>
        <p:origin x="-13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FF4EE-63B9-446D-AC96-17FFCB2B0A6C}" type="datetimeFigureOut">
              <a:rPr lang="tr-TR" smtClean="0"/>
              <a:pPr/>
              <a:t>12.06.2017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68E6F7-2B3C-4315-9328-F4BD54A2123E}" type="slidenum">
              <a:rPr lang="tr-TR" smtClean="0"/>
              <a:pPr/>
              <a:t>‹#›</a:t>
            </a:fld>
            <a:endParaRPr lang="tr-TR"/>
          </a:p>
        </p:txBody>
      </p:sp>
    </p:spTree>
    <p:extLst>
      <p:ext uri="{BB962C8B-B14F-4D97-AF65-F5344CB8AC3E}">
        <p14:creationId xmlns="" xmlns:p14="http://schemas.microsoft.com/office/powerpoint/2010/main" val="103866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BE3A0-7C19-4AD2-9217-2B2BC79ED414}" type="datetimeFigureOut">
              <a:rPr lang="tr-TR" smtClean="0"/>
              <a:pPr/>
              <a:t>12.06.2017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989B8-EED7-4E6C-8D8D-59D35B2D16B4}" type="slidenum">
              <a:rPr lang="tr-TR" smtClean="0"/>
              <a:pPr/>
              <a:t>‹#›</a:t>
            </a:fld>
            <a:endParaRPr lang="tr-TR"/>
          </a:p>
        </p:txBody>
      </p:sp>
    </p:spTree>
    <p:extLst>
      <p:ext uri="{BB962C8B-B14F-4D97-AF65-F5344CB8AC3E}">
        <p14:creationId xmlns="" xmlns:p14="http://schemas.microsoft.com/office/powerpoint/2010/main" val="178987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31</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32</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35</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39</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41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43</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46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CA989B8-EED7-4E6C-8D8D-59D35B2D16B4}" type="slidenum">
              <a:rPr lang="tr-TR" smtClean="0"/>
              <a:pPr/>
              <a:t>47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14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16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19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23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27</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CA989B8-EED7-4E6C-8D8D-59D35B2D16B4}" type="slidenum">
              <a:rPr lang="tr-TR" smtClean="0"/>
              <a:pPr/>
              <a:t>29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F5A678-3F81-475D-B10D-8FEBDD797265}"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5A0D3-F6B5-4A77-94A4-22396070F75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D4E4E-005E-45BC-9D16-5D8DC41B0582}"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EDC8C-7284-4828-B792-7A06D0C78D4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4D26C-2D1B-412B-801B-FE950B9047CE}"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0392E-28B5-4838-A25D-299D37248D2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048619"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1048620" name="2 Alt Başlık"/>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tr-TR"/>
          </a:p>
        </p:txBody>
      </p:sp>
    </p:spTree>
    <p:extLst>
      <p:ext uri="{BB962C8B-B14F-4D97-AF65-F5344CB8AC3E}">
        <p14:creationId xmlns="" xmlns:p14="http://schemas.microsoft.com/office/powerpoint/2010/main" val="250945855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048621" name="1 Başlık"/>
          <p:cNvSpPr>
            <a:spLocks noGrp="1"/>
          </p:cNvSpPr>
          <p:nvPr>
            <p:ph type="title"/>
          </p:nvPr>
        </p:nvSpPr>
        <p:spPr/>
        <p:txBody>
          <a:bodyPr/>
          <a:lstStyle/>
          <a:p>
            <a:r>
              <a:rPr lang="tr-TR" smtClean="0"/>
              <a:t>Asıl başlık stili için tıklatın</a:t>
            </a:r>
            <a:endParaRPr lang="tr-TR"/>
          </a:p>
        </p:txBody>
      </p:sp>
      <p:sp>
        <p:nvSpPr>
          <p:cNvPr id="1048622"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 xmlns:p14="http://schemas.microsoft.com/office/powerpoint/2010/main" val="190380166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48623"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1048624"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 xmlns:p14="http://schemas.microsoft.com/office/powerpoint/2010/main" val="229143889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48625" name="1 Başlık"/>
          <p:cNvSpPr>
            <a:spLocks noGrp="1"/>
          </p:cNvSpPr>
          <p:nvPr>
            <p:ph type="title"/>
          </p:nvPr>
        </p:nvSpPr>
        <p:spPr/>
        <p:txBody>
          <a:bodyPr/>
          <a:lstStyle/>
          <a:p>
            <a:r>
              <a:rPr lang="tr-TR" smtClean="0"/>
              <a:t>Asıl başlık stili için tıklatın</a:t>
            </a:r>
            <a:endParaRPr lang="tr-TR"/>
          </a:p>
        </p:txBody>
      </p:sp>
      <p:sp>
        <p:nvSpPr>
          <p:cNvPr id="1048626"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48627"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 xmlns:p14="http://schemas.microsoft.com/office/powerpoint/2010/main" val="23654994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48628" name="1 Başlık"/>
          <p:cNvSpPr>
            <a:spLocks noGrp="1"/>
          </p:cNvSpPr>
          <p:nvPr>
            <p:ph type="title"/>
          </p:nvPr>
        </p:nvSpPr>
        <p:spPr/>
        <p:txBody>
          <a:bodyPr/>
          <a:lstStyle/>
          <a:p>
            <a:r>
              <a:rPr lang="tr-TR" smtClean="0"/>
              <a:t>Asıl başlık stili için tıklatın</a:t>
            </a:r>
            <a:endParaRPr lang="tr-TR"/>
          </a:p>
        </p:txBody>
      </p:sp>
      <p:sp>
        <p:nvSpPr>
          <p:cNvPr id="1048629"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48630"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48631"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48632"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 xmlns:p14="http://schemas.microsoft.com/office/powerpoint/2010/main" val="429071459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048583" name="1 Başlık"/>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 xmlns:p14="http://schemas.microsoft.com/office/powerpoint/2010/main" val="215621538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900852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48633"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1048634"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48635"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 xmlns:p14="http://schemas.microsoft.com/office/powerpoint/2010/main" val="87899536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1BFE44-AC36-4853-87BA-4376CC930404}"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E4CB0-4F93-4ECA-9226-27EE62129EEB}"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48636"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1048637" name="2 Resim Yer Tutucusu"/>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tr-TR"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638"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 xmlns:p14="http://schemas.microsoft.com/office/powerpoint/2010/main" val="354431912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1048639" name="1 Başlık"/>
          <p:cNvSpPr>
            <a:spLocks noGrp="1"/>
          </p:cNvSpPr>
          <p:nvPr>
            <p:ph type="title"/>
          </p:nvPr>
        </p:nvSpPr>
        <p:spPr/>
        <p:txBody>
          <a:bodyPr/>
          <a:lstStyle/>
          <a:p>
            <a:r>
              <a:rPr lang="tr-TR" smtClean="0"/>
              <a:t>Asıl başlık stili için tıklatın</a:t>
            </a:r>
            <a:endParaRPr lang="tr-TR"/>
          </a:p>
        </p:txBody>
      </p:sp>
      <p:sp>
        <p:nvSpPr>
          <p:cNvPr id="1048640"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 xmlns:p14="http://schemas.microsoft.com/office/powerpoint/2010/main" val="232444662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048641"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1048642"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 xmlns:p14="http://schemas.microsoft.com/office/powerpoint/2010/main" val="129509747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5F7FCA-257A-418E-A709-3FF7E42A576E}"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433FB0-205C-4590-859F-7F115C8A534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0948C-1050-477C-8356-1D55169946A8}"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EBD427-390C-4698-8809-CA19BCE4929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1E4223-3E65-4784-9B86-29D0C2D3A3E1}" type="datetimeFigureOut">
              <a:rPr lang="en-US"/>
              <a:pPr>
                <a:defRPr/>
              </a:pPr>
              <a:t>6/12/2017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7D20CD-48FC-423D-A397-E800EF1B306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B0EFA4-F30D-4BE6-A7DF-4EDBBCE2427D}" type="datetimeFigureOut">
              <a:rPr lang="en-US"/>
              <a:pPr>
                <a:defRPr/>
              </a:pPr>
              <a:t>6/12/2017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1D81EE-2A81-40F3-8335-488DA5AEB62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40672A-63E9-4683-A366-711E4480589C}" type="datetimeFigureOut">
              <a:rPr lang="en-US"/>
              <a:pPr>
                <a:defRPr/>
              </a:pPr>
              <a:t>6/12/2017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8140C7-F053-4F22-9675-5762B1EE0EF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D9D78-C5F5-49C2-9849-B127EDAE4AE4}"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63B34-8641-46B0-B639-675C7A8BB6E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656AD-9C3D-4F3C-9A24-D20E7371AF6B}"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9D7A4-6A1E-4F4C-A9C1-BBF7992AAE4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E006E8D-D272-4060-93B1-1C0891C46550}" type="datetimeFigureOut">
              <a:rPr lang="en-US"/>
              <a:pPr>
                <a:defRPr/>
              </a:pPr>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2E3CF15-F661-4D1C-B228-32CFA14FB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Başlık Yer Tutucusu 1048575"/>
          <p:cNvSpPr>
            <a:spLocks noGrp="1"/>
          </p:cNvSpPr>
          <p:nvPr>
            <p:ph type="title"/>
          </p:nvPr>
        </p:nvSpPr>
        <p:spPr>
          <a:xfrm>
            <a:off x="457200" y="274637"/>
            <a:ext cx="8229600" cy="1143000"/>
          </a:xfrm>
          <a:prstGeom prst="rect">
            <a:avLst/>
          </a:prstGeom>
          <a:noFill/>
          <a:ln>
            <a:noFill/>
          </a:ln>
        </p:spPr>
        <p:txBody>
          <a:bodyPr lIns="91440" tIns="45720" rIns="91440" bIns="45720" anchor="ctr"/>
          <a:lstStyle/>
          <a:p>
            <a:pPr lvl="0"/>
            <a:r>
              <a:rPr lang="zh-CN" altLang="en-US"/>
              <a:t>Asıl başlık stili için tıklatın</a:t>
            </a:r>
          </a:p>
        </p:txBody>
      </p:sp>
      <p:sp>
        <p:nvSpPr>
          <p:cNvPr id="1048577" name="Metin Yer Tutucusu 1048576"/>
          <p:cNvSpPr>
            <a:spLocks noGrp="1"/>
          </p:cNvSpPr>
          <p:nvPr>
            <p:ph type="body" idx="1"/>
          </p:nvPr>
        </p:nvSpPr>
        <p:spPr>
          <a:xfrm>
            <a:off x="457200" y="1600200"/>
            <a:ext cx="8229600" cy="4525962"/>
          </a:xfrm>
          <a:prstGeom prst="rect">
            <a:avLst/>
          </a:prstGeom>
          <a:noFill/>
          <a:ln>
            <a:noFill/>
          </a:ln>
        </p:spPr>
        <p:txBody>
          <a:bodyPr lIns="91440" tIns="45720" rIns="91440" bIns="45720"/>
          <a:lstStyle/>
          <a:p>
            <a:pPr lvl="0"/>
            <a:r>
              <a:rPr lang="zh-CN" altLang="en-US"/>
              <a:t>Asıl metin stillerini düzenlemek için tıklatın</a:t>
            </a:r>
          </a:p>
          <a:p>
            <a:pPr lvl="1"/>
            <a:r>
              <a:rPr lang="zh-CN" altLang="en-US"/>
              <a:t>İkinci düzey</a:t>
            </a:r>
          </a:p>
          <a:p>
            <a:pPr lvl="2"/>
            <a:r>
              <a:rPr lang="zh-CN" altLang="en-US"/>
              <a:t>Üçüncü düzey</a:t>
            </a:r>
          </a:p>
          <a:p>
            <a:pPr lvl="3"/>
            <a:r>
              <a:rPr lang="zh-CN" altLang="en-US"/>
              <a:t>Dördüncü düzey</a:t>
            </a:r>
          </a:p>
          <a:p>
            <a:pPr lvl="4"/>
            <a:r>
              <a:rPr lang="zh-CN" altLang="en-US"/>
              <a:t>Beşinci düzey</a:t>
            </a:r>
          </a:p>
        </p:txBody>
      </p:sp>
      <p:sp>
        <p:nvSpPr>
          <p:cNvPr id="1048578" name="Veri Yer Tutucusu 1048577"/>
          <p:cNvSpPr>
            <a:spLocks noGrp="1"/>
          </p:cNvSpPr>
          <p:nvPr>
            <p:ph type="dt" sz="half" idx="2"/>
          </p:nvPr>
        </p:nvSpPr>
        <p:spPr>
          <a:xfrm>
            <a:off x="457200" y="6245225"/>
            <a:ext cx="2133600" cy="476250"/>
          </a:xfrm>
          <a:prstGeom prst="rect">
            <a:avLst/>
          </a:prstGeom>
          <a:noFill/>
          <a:ln>
            <a:noFill/>
          </a:ln>
        </p:spPr>
        <p:txBody>
          <a:bodyPr lIns="91440" tIns="45720" rIns="91440" bIns="45720"/>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5pPr>
          </a:lstStyle>
          <a:p>
            <a:endParaRPr lang="zh-CN" altLang="en-US" sz="1400" kern="0">
              <a:solidFill>
                <a:srgbClr val="000000"/>
              </a:solidFill>
            </a:endParaRPr>
          </a:p>
        </p:txBody>
      </p:sp>
      <p:sp>
        <p:nvSpPr>
          <p:cNvPr id="1048579" name="Altbilgi Yer Tutucusu 1048578"/>
          <p:cNvSpPr>
            <a:spLocks noGrp="1"/>
          </p:cNvSpPr>
          <p:nvPr>
            <p:ph type="ftr" sz="quarter" idx="3"/>
          </p:nvPr>
        </p:nvSpPr>
        <p:spPr>
          <a:xfrm>
            <a:off x="3124200" y="6245225"/>
            <a:ext cx="2895600" cy="476250"/>
          </a:xfrm>
          <a:prstGeom prst="rect">
            <a:avLst/>
          </a:prstGeom>
          <a:noFill/>
          <a:ln>
            <a:noFill/>
          </a:ln>
        </p:spPr>
        <p:txBody>
          <a:bodyPr lIns="91440" tIns="45720" rIns="91440" bIns="45720"/>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5pPr>
          </a:lstStyle>
          <a:p>
            <a:pPr algn="ctr"/>
            <a:endParaRPr lang="zh-CN" altLang="en-US" sz="1400" kern="0">
              <a:solidFill>
                <a:srgbClr val="000000"/>
              </a:solidFill>
            </a:endParaRPr>
          </a:p>
        </p:txBody>
      </p:sp>
      <p:sp>
        <p:nvSpPr>
          <p:cNvPr id="1048580" name="Slayt Numarası Yer Tutucusu 1048579"/>
          <p:cNvSpPr>
            <a:spLocks noGrp="1"/>
          </p:cNvSpPr>
          <p:nvPr>
            <p:ph type="sldNum" sz="quarter" idx="4"/>
          </p:nvPr>
        </p:nvSpPr>
        <p:spPr>
          <a:xfrm>
            <a:off x="6553200" y="6245225"/>
            <a:ext cx="2133600" cy="476250"/>
          </a:xfrm>
          <a:prstGeom prst="rect">
            <a:avLst/>
          </a:prstGeom>
          <a:noFill/>
          <a:ln>
            <a:noFill/>
          </a:ln>
        </p:spPr>
        <p:txBody>
          <a:bodyPr lIns="91440" tIns="45720" rIns="91440" bIns="45720"/>
          <a:lstStyle>
            <a:lvl1pPr marL="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baseline="0">
                <a:solidFill>
                  <a:schemeClr val="dk1"/>
                </a:solidFill>
                <a:latin typeface="Arial" charset="0"/>
                <a:sym typeface="Arial" charset="0"/>
              </a:defRPr>
            </a:lvl5pPr>
          </a:lstStyle>
          <a:p>
            <a:pPr algn="r"/>
            <a:fld id="{566ABCEB-ACFC-4714-9973-3DA970169C29}" type="slidenum">
              <a:rPr lang="zh-CN" altLang="en-US" sz="1400" kern="0">
                <a:solidFill>
                  <a:srgbClr val="000000"/>
                </a:solidFill>
              </a:rPr>
              <a:pPr algn="r"/>
              <a:t>‹#›</a:t>
            </a:fld>
            <a:endParaRPr lang="zh-CN" altLang="en-US" sz="1400" kern="0">
              <a:solidFill>
                <a:srgbClr val="000000"/>
              </a:solidFill>
            </a:endParaRPr>
          </a:p>
        </p:txBody>
      </p:sp>
    </p:spTree>
    <p:extLst>
      <p:ext uri="{BB962C8B-B14F-4D97-AF65-F5344CB8AC3E}">
        <p14:creationId xmlns="" xmlns:p14="http://schemas.microsoft.com/office/powerpoint/2010/main" val="46886808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www.egitimhane.co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egitimhan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F7676">
                <a:alpha val="100000"/>
              </a:srgbClr>
            </a:gs>
            <a:gs pos="50000">
              <a:srgbClr val="66FFFF">
                <a:alpha val="100000"/>
              </a:srgbClr>
            </a:gs>
            <a:gs pos="100000">
              <a:srgbClr val="2F7676">
                <a:alpha val="100000"/>
              </a:srgbClr>
            </a:gs>
          </a:gsLst>
          <a:lin ang="0" scaled="1"/>
        </a:gradFill>
        <a:effectLst/>
      </p:bgPr>
    </p:bg>
    <p:spTree>
      <p:nvGrpSpPr>
        <p:cNvPr id="1" name=""/>
        <p:cNvGrpSpPr/>
        <p:nvPr/>
      </p:nvGrpSpPr>
      <p:grpSpPr>
        <a:xfrm>
          <a:off x="0" y="0"/>
          <a:ext cx="0" cy="0"/>
          <a:chOff x="0" y="0"/>
          <a:chExt cx="0" cy="0"/>
        </a:xfrm>
      </p:grpSpPr>
      <p:sp>
        <p:nvSpPr>
          <p:cNvPr id="1048581" name="Dikdörtgen 1048580"/>
          <p:cNvSpPr/>
          <p:nvPr/>
        </p:nvSpPr>
        <p:spPr>
          <a:xfrm>
            <a:off x="2051050" y="5029200"/>
            <a:ext cx="5113337" cy="1371600"/>
          </a:xfrm>
          <a:prstGeom prst="rect">
            <a:avLst/>
          </a:prstGeom>
          <a:solidFill>
            <a:schemeClr val="accent1"/>
          </a:solidFill>
          <a:ln w="9525" cap="flat" cmpd="sng">
            <a:solidFill>
              <a:schemeClr val="dk1">
                <a:alpha val="100000"/>
              </a:schemeClr>
            </a:solidFill>
            <a:prstDash val="solid"/>
            <a:miter/>
          </a:ln>
        </p:spPr>
        <p:txBody>
          <a:bodyPr wrap="none" lIns="91440" tIns="45720" rIns="91440" bIns="45720" anchor="ctr"/>
          <a:lstStyle>
            <a:lvl1pPr marL="342900" indent="-342900" algn="l" rtl="0" fontAlgn="base" latinLnBrk="1">
              <a:lnSpc>
                <a:spcPct val="100000"/>
              </a:lnSpc>
              <a:spcBef>
                <a:spcPct val="20000"/>
              </a:spcBef>
              <a:spcAft>
                <a:spcPct val="0"/>
              </a:spcAft>
              <a:buSzPct val="100000"/>
              <a:buFontTx/>
              <a:buChar char="•"/>
              <a:defRPr sz="3200" b="0" i="0" baseline="0">
                <a:solidFill>
                  <a:schemeClr val="dk1"/>
                </a:solidFill>
                <a:latin typeface="Arial" charset="0"/>
                <a:sym typeface="Arial" charset="0"/>
              </a:defRPr>
            </a:lvl1pPr>
            <a:lvl2pPr marL="742950" indent="-285750" algn="l" rtl="0" fontAlgn="base" latinLnBrk="1">
              <a:lnSpc>
                <a:spcPct val="100000"/>
              </a:lnSpc>
              <a:spcBef>
                <a:spcPct val="20000"/>
              </a:spcBef>
              <a:spcAft>
                <a:spcPct val="0"/>
              </a:spcAft>
              <a:buSzPct val="100000"/>
              <a:buFontTx/>
              <a:buChar char="–"/>
              <a:defRPr sz="2800" b="0" i="0" baseline="0">
                <a:solidFill>
                  <a:schemeClr val="dk1"/>
                </a:solidFill>
                <a:latin typeface="Arial" charset="0"/>
                <a:sym typeface="Arial" charset="0"/>
              </a:defRPr>
            </a:lvl2pPr>
            <a:lvl3pPr marL="1143000" indent="-228600" algn="l" rtl="0" fontAlgn="base" latinLnBrk="1">
              <a:lnSpc>
                <a:spcPct val="100000"/>
              </a:lnSpc>
              <a:spcBef>
                <a:spcPct val="20000"/>
              </a:spcBef>
              <a:spcAft>
                <a:spcPct val="0"/>
              </a:spcAft>
              <a:buSzPct val="100000"/>
              <a:buFontTx/>
              <a:buChar char="•"/>
              <a:defRPr sz="2400" b="0" i="0" baseline="0">
                <a:solidFill>
                  <a:schemeClr val="dk1"/>
                </a:solidFill>
                <a:latin typeface="Arial" charset="0"/>
                <a:sym typeface="Arial" charset="0"/>
              </a:defRPr>
            </a:lvl3pPr>
            <a:lvl4pPr marL="16002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charset="0"/>
                <a:sym typeface="Arial" charset="0"/>
              </a:defRPr>
            </a:lvl4pPr>
            <a:lvl5pPr marL="2057400" indent="-228600" algn="l" rtl="0" fontAlgn="base" latinLnBrk="1">
              <a:lnSpc>
                <a:spcPct val="100000"/>
              </a:lnSpc>
              <a:spcBef>
                <a:spcPct val="20000"/>
              </a:spcBef>
              <a:spcAft>
                <a:spcPct val="0"/>
              </a:spcAft>
              <a:buSzPct val="100000"/>
              <a:buFontTx/>
              <a:buChar char="»"/>
              <a:defRPr sz="2000" b="0" i="0" baseline="0">
                <a:solidFill>
                  <a:schemeClr val="dk1"/>
                </a:solidFill>
                <a:latin typeface="Arial" charset="0"/>
                <a:sym typeface="Arial" charset="0"/>
              </a:defRPr>
            </a:lvl5pPr>
          </a:lstStyle>
          <a:p>
            <a:pPr marL="0" indent="0" algn="ctr">
              <a:spcBef>
                <a:spcPct val="0"/>
              </a:spcBef>
              <a:buFontTx/>
              <a:buNone/>
            </a:pPr>
            <a:r>
              <a:rPr lang="tr-TR" altLang="zh-CN" sz="2000" b="1" kern="0" dirty="0" smtClean="0">
                <a:solidFill>
                  <a:srgbClr val="000000"/>
                </a:solidFill>
              </a:rPr>
              <a:t>PSİKOLOJİK DANIŞMAN</a:t>
            </a:r>
          </a:p>
          <a:p>
            <a:pPr marL="0" indent="0" algn="ctr">
              <a:spcBef>
                <a:spcPct val="0"/>
              </a:spcBef>
              <a:buFontTx/>
              <a:buNone/>
            </a:pPr>
            <a:r>
              <a:rPr lang="tr-TR" altLang="zh-CN" sz="2000" b="1" kern="0" dirty="0" smtClean="0">
                <a:solidFill>
                  <a:srgbClr val="000000"/>
                </a:solidFill>
              </a:rPr>
              <a:t>VE</a:t>
            </a:r>
          </a:p>
          <a:p>
            <a:pPr marL="0" indent="0" algn="ctr">
              <a:spcBef>
                <a:spcPct val="0"/>
              </a:spcBef>
              <a:buNone/>
            </a:pPr>
            <a:r>
              <a:rPr lang="zh-CN" altLang="en-US" sz="2000" b="1" kern="0" dirty="0">
                <a:solidFill>
                  <a:srgbClr val="000000"/>
                </a:solidFill>
                <a:latin typeface="Comic Sans MS" pitchFamily="66" charset="0"/>
              </a:rPr>
              <a:t>REHBER ÖĞRETMEN</a:t>
            </a:r>
            <a:endParaRPr lang="tr-TR" altLang="zh-CN" sz="2000" b="1" kern="0" dirty="0">
              <a:solidFill>
                <a:srgbClr val="000000"/>
              </a:solidFill>
              <a:latin typeface="Comic Sans MS" pitchFamily="66" charset="0"/>
            </a:endParaRPr>
          </a:p>
          <a:p>
            <a:pPr marL="0" indent="0" algn="ctr">
              <a:spcBef>
                <a:spcPct val="0"/>
              </a:spcBef>
              <a:buFontTx/>
              <a:buNone/>
            </a:pPr>
            <a:r>
              <a:rPr lang="en-US" altLang="zh-CN" sz="2000" b="1" kern="0" dirty="0" smtClean="0">
                <a:solidFill>
                  <a:srgbClr val="000000"/>
                </a:solidFill>
                <a:latin typeface="Comic Sans MS" pitchFamily="66" charset="0"/>
              </a:rPr>
              <a:t>H</a:t>
            </a:r>
            <a:r>
              <a:rPr lang="en-US" altLang="zh-CN" sz="2000" b="1" kern="0" dirty="0">
                <a:solidFill>
                  <a:srgbClr val="000000"/>
                </a:solidFill>
                <a:latin typeface="Comic Sans MS" pitchFamily="66" charset="0"/>
              </a:rPr>
              <a:t>. </a:t>
            </a:r>
            <a:r>
              <a:rPr lang="zh-CN" altLang="en-US" sz="2000" b="1" kern="0" dirty="0">
                <a:solidFill>
                  <a:srgbClr val="000000"/>
                </a:solidFill>
                <a:latin typeface="Comic Sans MS" pitchFamily="66" charset="0"/>
              </a:rPr>
              <a:t>YUSUF POLAT</a:t>
            </a:r>
            <a:endParaRPr lang="zh-CN" altLang="en-US" kern="0" dirty="0">
              <a:solidFill>
                <a:srgbClr val="000000"/>
              </a:solidFill>
            </a:endParaRPr>
          </a:p>
        </p:txBody>
      </p:sp>
      <p:sp>
        <p:nvSpPr>
          <p:cNvPr id="1048582" name="Dikdörtgen 1048581"/>
          <p:cNvSpPr/>
          <p:nvPr/>
        </p:nvSpPr>
        <p:spPr>
          <a:xfrm>
            <a:off x="1062318" y="762000"/>
            <a:ext cx="7033418" cy="2590223"/>
          </a:xfrm>
          <a:prstGeom prst="rect">
            <a:avLst/>
          </a:prstGeom>
        </p:spPr>
        <p:txBody>
          <a:bodyPr wrap="none" lIns="91440" tIns="45720" rIns="91440" bIns="45720" fromWordArt="1">
            <a:prstTxWarp prst="textPlain">
              <a:avLst>
                <a:gd name="adj" fmla="val 49653"/>
              </a:avLst>
            </a:prstTxWarp>
          </a:bodyPr>
          <a:lstStyle/>
          <a:p>
            <a:pPr algn="ctr" latinLnBrk="1"/>
            <a:r>
              <a:rPr lang="tr-TR" sz="3200" b="1" kern="10" dirty="0" smtClean="0">
                <a:ln w="12700" cap="flat" cmpd="sng">
                  <a:solidFill>
                    <a:srgbClr val="EAEAEA">
                      <a:alpha val="100000"/>
                    </a:srgbClr>
                  </a:solidFill>
                  <a:prstDash val="solid"/>
                  <a:miter/>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a:srgbClr val="C0C0C0">
                      <a:alpha val="79999"/>
                    </a:srgbClr>
                  </a:outerShdw>
                </a:effectLst>
                <a:latin typeface="Arial Black"/>
                <a:ea typeface="Arial Black"/>
                <a:sym typeface="Arial" charset="0"/>
              </a:rPr>
              <a:t>ÇOCUK İSTİSMARI</a:t>
            </a:r>
          </a:p>
          <a:p>
            <a:pPr algn="ctr" latinLnBrk="1"/>
            <a:r>
              <a:rPr lang="tr-TR" sz="3200" b="1" kern="10" dirty="0" smtClean="0">
                <a:ln w="12700" cap="flat" cmpd="sng">
                  <a:solidFill>
                    <a:srgbClr val="EAEAEA">
                      <a:alpha val="100000"/>
                    </a:srgbClr>
                  </a:solidFill>
                  <a:prstDash val="solid"/>
                  <a:miter/>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a:srgbClr val="C0C0C0">
                      <a:alpha val="79999"/>
                    </a:srgbClr>
                  </a:outerShdw>
                </a:effectLst>
                <a:latin typeface="Arial Black"/>
                <a:ea typeface="Arial Black"/>
                <a:sym typeface="Arial" charset="0"/>
              </a:rPr>
              <a:t>VE</a:t>
            </a:r>
          </a:p>
          <a:p>
            <a:pPr algn="ctr" latinLnBrk="1"/>
            <a:r>
              <a:rPr lang="tr-TR" sz="3200" b="1" kern="10" dirty="0" smtClean="0">
                <a:ln w="12700" cap="flat" cmpd="sng">
                  <a:solidFill>
                    <a:srgbClr val="EAEAEA">
                      <a:alpha val="100000"/>
                    </a:srgbClr>
                  </a:solidFill>
                  <a:prstDash val="solid"/>
                  <a:miter/>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a:srgbClr val="C0C0C0">
                      <a:alpha val="79999"/>
                    </a:srgbClr>
                  </a:outerShdw>
                </a:effectLst>
                <a:latin typeface="Arial Black"/>
                <a:ea typeface="Arial Black"/>
                <a:sym typeface="Arial" charset="0"/>
              </a:rPr>
              <a:t>İHMALİ</a:t>
            </a:r>
          </a:p>
          <a:p>
            <a:pPr algn="ctr" latinLnBrk="1"/>
            <a:endParaRPr sz="3200" b="1" kern="10" dirty="0">
              <a:ln w="12700" cap="flat" cmpd="sng">
                <a:solidFill>
                  <a:srgbClr val="EAEAEA">
                    <a:alpha val="100000"/>
                  </a:srgbClr>
                </a:solidFill>
                <a:prstDash val="solid"/>
                <a:miter/>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outerShdw dist="35921" dir="2699999" sy="50000" kx="2115830" algn="bl">
                  <a:srgbClr val="C0C0C0">
                    <a:alpha val="79999"/>
                  </a:srgbClr>
                </a:outerShdw>
              </a:effectLst>
              <a:latin typeface="Arial Black"/>
              <a:ea typeface="Arial Black"/>
              <a:sym typeface="Arial" charset="0"/>
            </a:endParaRPr>
          </a:p>
        </p:txBody>
      </p:sp>
      <p:pic>
        <p:nvPicPr>
          <p:cNvPr id="1026" name="Picture 2" descr="C:\Users\rehberlik\Desktop\bir_ogretmen_siddet_goren_ogrencisini_nasil_teshis_edebilir_h40009_e374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2761387"/>
            <a:ext cx="3138140" cy="214704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rehberlik\Desktop\14525-aglayan-cocuk-300X25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9974" y="2761387"/>
            <a:ext cx="3119225" cy="214704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rehberlik\Desktop\image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761387"/>
            <a:ext cx="2621616" cy="214704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Dikdörtgen"/>
          <p:cNvSpPr/>
          <p:nvPr/>
        </p:nvSpPr>
        <p:spPr>
          <a:xfrm>
            <a:off x="0" y="6357958"/>
            <a:ext cx="2364815" cy="369332"/>
          </a:xfrm>
          <a:prstGeom prst="rect">
            <a:avLst/>
          </a:prstGeom>
        </p:spPr>
        <p:txBody>
          <a:bodyPr wrap="none">
            <a:spAutoFit/>
          </a:bodyPr>
          <a:lstStyle/>
          <a:p>
            <a:r>
              <a:rPr lang="tr-TR" u="sng" dirty="0" smtClean="0">
                <a:hlinkClick r:id="rId6"/>
              </a:rPr>
              <a:t>www.</a:t>
            </a:r>
            <a:r>
              <a:rPr lang="tr-TR" u="sng" dirty="0" err="1" smtClean="0">
                <a:hlinkClick r:id="rId6"/>
              </a:rPr>
              <a:t>egitimhane</a:t>
            </a:r>
            <a:r>
              <a:rPr lang="tr-TR" u="sng" dirty="0" smtClean="0">
                <a:hlinkClick r:id="rId6"/>
              </a:rPr>
              <a:t>.com</a:t>
            </a:r>
            <a:endParaRPr lang="tr-TR" dirty="0"/>
          </a:p>
        </p:txBody>
      </p:sp>
    </p:spTree>
    <p:extLst>
      <p:ext uri="{BB962C8B-B14F-4D97-AF65-F5344CB8AC3E}">
        <p14:creationId xmlns="" xmlns:p14="http://schemas.microsoft.com/office/powerpoint/2010/main" val="244949162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019800" cy="1016000"/>
          </a:xfrm>
          <a:prstGeom prst="rect">
            <a:avLst/>
          </a:prstGeom>
          <a:ln w="158750" cmpd="thickThi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6000" b="1" dirty="0"/>
              <a:t>ÇOCUK İSTİSMARI</a:t>
            </a:r>
          </a:p>
        </p:txBody>
      </p:sp>
      <p:pic>
        <p:nvPicPr>
          <p:cNvPr id="2051" name="Picture 3" descr="D:\Belgelerim\Resimlerim\SUNU RESİMLERİ\YAZISIZ RESİMLER\KAYGI-ŞİDDET-KORKU\ŞİDDET VE KORKU\SS-136-0754.jpg"/>
          <p:cNvPicPr>
            <a:picLocks noChangeAspect="1" noChangeArrowheads="1"/>
          </p:cNvPicPr>
          <p:nvPr/>
        </p:nvPicPr>
        <p:blipFill>
          <a:blip r:embed="rId2" cstate="print"/>
          <a:srcRect/>
          <a:stretch>
            <a:fillRect/>
          </a:stretch>
        </p:blipFill>
        <p:spPr bwMode="auto">
          <a:xfrm>
            <a:off x="304800" y="1600200"/>
            <a:ext cx="7681913" cy="5029200"/>
          </a:xfrm>
          <a:prstGeom prst="rect">
            <a:avLst/>
          </a:prstGeom>
          <a:ln>
            <a:solidFill>
              <a:schemeClr val="tx1">
                <a:lumMod val="95000"/>
                <a:lumOff val="5000"/>
              </a:schemeClr>
            </a:solidFill>
          </a:ln>
          <a:effectLst>
            <a:outerShdw blurRad="190500" algn="tl" rotWithShape="0">
              <a:srgbClr val="000000">
                <a:alpha val="70000"/>
              </a:srgbClr>
            </a:outerShdw>
          </a:effec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4343400" cy="5694363"/>
          </a:xfrm>
          <a:prstGeom prst="rect">
            <a:avLst/>
          </a:prstGeom>
          <a:ln w="101600" cmpd="thickThin">
            <a:solidFill>
              <a:schemeClr val="tx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istismarı, çocukların başta anne-babaları olmak üzere, kendilerine bakmakla yükümlü kimseler ve diğer yetişkinler tarafından fiziksel,duygual,zihinsel veya cinsel gelişimlerini engelleyen yada bedenen veya ruh sağlığına zarar veren, kaza sonucu olmayan, durumlarla karşıkarşıya bırakılmasıdır.</a:t>
            </a:r>
          </a:p>
        </p:txBody>
      </p:sp>
      <p:sp>
        <p:nvSpPr>
          <p:cNvPr id="3" name="TextBox 2"/>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İSTİSMARI NE DEMEKTİR ? </a:t>
            </a:r>
          </a:p>
        </p:txBody>
      </p:sp>
      <p:pic>
        <p:nvPicPr>
          <p:cNvPr id="3076" name="Picture 3" descr="C:\Documents and Settings\Administrator\Belgelerim\Resimlerim\picassa\DSC_0109.JPG"/>
          <p:cNvPicPr>
            <a:picLocks noChangeAspect="1" noChangeArrowheads="1"/>
          </p:cNvPicPr>
          <p:nvPr/>
        </p:nvPicPr>
        <p:blipFill>
          <a:blip r:embed="rId2" cstate="print"/>
          <a:srcRect/>
          <a:stretch>
            <a:fillRect/>
          </a:stretch>
        </p:blipFill>
        <p:spPr bwMode="auto">
          <a:xfrm>
            <a:off x="5029200" y="1066800"/>
            <a:ext cx="3571875" cy="5332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371600"/>
            <a:ext cx="3581400" cy="3785652"/>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Bir kaza olmaksızın fiziksel travma yada yaralanmalarla sonuçlanan herhangi bir davranış biçimi olarak tanımlanır.</a:t>
            </a:r>
          </a:p>
          <a:p>
            <a:pPr algn="ctr" fontAlgn="auto">
              <a:spcBef>
                <a:spcPts val="0"/>
              </a:spcBef>
              <a:spcAft>
                <a:spcPts val="0"/>
              </a:spcAft>
              <a:defRPr/>
            </a:pPr>
            <a:r>
              <a:rPr lang="tr-TR" sz="3000" b="1" dirty="0"/>
              <a:t>Ensık rastlanan şekli dayaktır.  </a:t>
            </a:r>
          </a:p>
        </p:txBody>
      </p:sp>
      <p:pic>
        <p:nvPicPr>
          <p:cNvPr id="11272" name="Picture 2" descr="D:\Belgelerim\Çalışma Dosyası\SUNU ÇALIŞMA\Cinsel İstismar\Resimler\SS-027-0104.jpg"/>
          <p:cNvPicPr>
            <a:picLocks noChangeAspect="1" noChangeArrowheads="1"/>
          </p:cNvPicPr>
          <p:nvPr/>
        </p:nvPicPr>
        <p:blipFill>
          <a:blip r:embed="rId2" cstate="print"/>
          <a:srcRect/>
          <a:stretch>
            <a:fillRect/>
          </a:stretch>
        </p:blipFill>
        <p:spPr bwMode="auto">
          <a:xfrm>
            <a:off x="4800600" y="1295400"/>
            <a:ext cx="3970338" cy="4800600"/>
          </a:xfrm>
          <a:prstGeom prst="rect">
            <a:avLst/>
          </a:prstGeom>
          <a:noFill/>
          <a:ln w="9525">
            <a:noFill/>
            <a:miter lim="800000"/>
            <a:headEnd/>
            <a:tailEnd/>
          </a:ln>
        </p:spPr>
      </p:pic>
      <p:sp>
        <p:nvSpPr>
          <p:cNvPr id="8" name="Rectangle 7"/>
          <p:cNvSpPr/>
          <p:nvPr/>
        </p:nvSpPr>
        <p:spPr>
          <a:xfrm>
            <a:off x="381000" y="5943600"/>
            <a:ext cx="35814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4196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FİZİKSEL İSTİSMAR</a:t>
            </a:r>
          </a:p>
        </p:txBody>
      </p:sp>
      <p:sp>
        <p:nvSpPr>
          <p:cNvPr id="3" name="Rectangle 2"/>
          <p:cNvSpPr/>
          <p:nvPr/>
        </p:nvSpPr>
        <p:spPr>
          <a:xfrm>
            <a:off x="381000" y="1219200"/>
            <a:ext cx="3733800" cy="4708981"/>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Genelde disiplin ve cezalandırma amacıyla uygulandığı görülmektedir. Özellikle deri, iskelet sistemi ve ya merkezi</a:t>
            </a:r>
          </a:p>
          <a:p>
            <a:pPr algn="ctr" fontAlgn="auto">
              <a:spcBef>
                <a:spcPts val="0"/>
              </a:spcBef>
              <a:spcAft>
                <a:spcPts val="0"/>
              </a:spcAft>
              <a:defRPr/>
            </a:pPr>
            <a:r>
              <a:rPr lang="tr-TR" sz="3000" b="1" dirty="0"/>
              <a:t>sinir sistemi etkilenir. Diğer </a:t>
            </a:r>
            <a:r>
              <a:rPr lang="tr-TR" sz="3000" b="1" dirty="0" smtClean="0"/>
              <a:t>organlarda büyük oranda zarar görebilir.  </a:t>
            </a:r>
            <a:endParaRPr lang="tr-TR" sz="3000" b="1" dirty="0"/>
          </a:p>
        </p:txBody>
      </p:sp>
      <p:pic>
        <p:nvPicPr>
          <p:cNvPr id="12296" name="Picture 2" descr="D:\Belgelerim\Çalışma Dosyası\SUNU ÇALIŞMA\Cinsel İstismar\Resimler\SS-027-0101.jpg"/>
          <p:cNvPicPr>
            <a:picLocks noChangeAspect="1" noChangeArrowheads="1"/>
          </p:cNvPicPr>
          <p:nvPr/>
        </p:nvPicPr>
        <p:blipFill>
          <a:blip r:embed="rId2" cstate="print"/>
          <a:srcRect/>
          <a:stretch>
            <a:fillRect/>
          </a:stretch>
        </p:blipFill>
        <p:spPr bwMode="auto">
          <a:xfrm>
            <a:off x="4800600" y="1219200"/>
            <a:ext cx="3714750" cy="5105400"/>
          </a:xfrm>
          <a:prstGeom prst="rect">
            <a:avLst/>
          </a:prstGeom>
          <a:noFill/>
          <a:ln w="9525">
            <a:noFill/>
            <a:miter lim="800000"/>
            <a:headEnd/>
            <a:tailEnd/>
          </a:ln>
        </p:spPr>
      </p:pic>
      <p:sp>
        <p:nvSpPr>
          <p:cNvPr id="5" name="Rectangle 4"/>
          <p:cNvSpPr/>
          <p:nvPr/>
        </p:nvSpPr>
        <p:spPr>
          <a:xfrm>
            <a:off x="381000" y="6248400"/>
            <a:ext cx="3733800" cy="1524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7010400" cy="707886"/>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FİZİKSEL İSTİSMAR BULGULARI</a:t>
            </a:r>
          </a:p>
        </p:txBody>
      </p:sp>
      <p:sp>
        <p:nvSpPr>
          <p:cNvPr id="4" name="TextBox 3"/>
          <p:cNvSpPr txBox="1"/>
          <p:nvPr/>
        </p:nvSpPr>
        <p:spPr>
          <a:xfrm>
            <a:off x="457200" y="1219200"/>
            <a:ext cx="7239000" cy="1616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Çocuk aşırı derecede hassas yada tam tersi duyarsızdır. </a:t>
            </a:r>
            <a:r>
              <a:rPr lang="tr-TR" sz="3300" b="1" dirty="0">
                <a:solidFill>
                  <a:srgbClr val="C00000"/>
                </a:solidFill>
                <a:latin typeface="+mn-lt"/>
              </a:rPr>
              <a:t>Ağrılı uyaranlara karşı daha fazla duyarlı değildir.</a:t>
            </a:r>
            <a:endParaRPr lang="tr-TR" sz="3300" dirty="0">
              <a:solidFill>
                <a:srgbClr val="C00000"/>
              </a:solidFill>
              <a:latin typeface="+mn-lt"/>
            </a:endParaRPr>
          </a:p>
        </p:txBody>
      </p:sp>
      <p:sp>
        <p:nvSpPr>
          <p:cNvPr id="5" name="TextBox 4"/>
          <p:cNvSpPr txBox="1"/>
          <p:nvPr/>
        </p:nvSpPr>
        <p:spPr>
          <a:xfrm>
            <a:off x="381000" y="3352800"/>
            <a:ext cx="7391400" cy="2124075"/>
          </a:xfrm>
          <a:prstGeom prst="rect">
            <a:avLst/>
          </a:prstGeom>
          <a:noFill/>
          <a:ln w="133350" cmpd="thickThin">
            <a:solidFill>
              <a:schemeClr val="tx2">
                <a:lumMod val="75000"/>
              </a:schemeClr>
            </a:solidFill>
          </a:ln>
        </p:spPr>
        <p:txBody>
          <a:bodyPr>
            <a:spAutoFit/>
          </a:bodyPr>
          <a:lstStyle/>
          <a:p>
            <a:pPr fontAlgn="auto">
              <a:spcBef>
                <a:spcPts val="0"/>
              </a:spcBef>
              <a:spcAft>
                <a:spcPts val="0"/>
              </a:spcAft>
              <a:defRPr/>
            </a:pPr>
            <a:r>
              <a:rPr lang="tr-TR" sz="3300" b="1" dirty="0">
                <a:latin typeface="+mn-lt"/>
              </a:rPr>
              <a:t>Çeşitli şekillerde saklanmaya çalışılan yaralar bulunur. </a:t>
            </a:r>
            <a:r>
              <a:rPr lang="tr-TR" sz="3300" b="1" dirty="0">
                <a:solidFill>
                  <a:srgbClr val="C00000"/>
                </a:solidFill>
                <a:latin typeface="+mn-lt"/>
              </a:rPr>
              <a:t>Değişik türde yanık ve kesik belirtileri bulunur. Morarmalar, şiddet izleri.</a:t>
            </a:r>
          </a:p>
        </p:txBody>
      </p:sp>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589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304800" y="1416308"/>
            <a:ext cx="3962400" cy="483209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kişiye duygusal yada ruhsal sağlığını tehlikeye atacak derecede ağır sözlü tehditler yapılması, alay edilmesi yada küçük düşürücü</a:t>
            </a:r>
          </a:p>
          <a:p>
            <a:pPr algn="ctr" fontAlgn="auto">
              <a:spcBef>
                <a:spcPts val="0"/>
              </a:spcBef>
              <a:spcAft>
                <a:spcPts val="0"/>
              </a:spcAft>
              <a:defRPr/>
            </a:pPr>
            <a:r>
              <a:rPr lang="tr-TR" sz="2800" b="1" dirty="0"/>
              <a:t>yorumlarda bulunulması, eleştirilmesi, aşağılanması olarak tanımlanabilir.</a:t>
            </a:r>
          </a:p>
        </p:txBody>
      </p:sp>
      <p:pic>
        <p:nvPicPr>
          <p:cNvPr id="15368" name="Picture 2" descr="D:\Belgelerim\Resimlerim\SUNU RESİMLERİ\YAZISIZ RESİMLER\AİLE VE ÇOCUK\ÇOCUK RESİMLERİ\42-15210544.jpg"/>
          <p:cNvPicPr>
            <a:picLocks noChangeAspect="1" noChangeArrowheads="1"/>
          </p:cNvPicPr>
          <p:nvPr/>
        </p:nvPicPr>
        <p:blipFill>
          <a:blip r:embed="rId2" cstate="print"/>
          <a:srcRect/>
          <a:stretch>
            <a:fillRect/>
          </a:stretch>
        </p:blipFill>
        <p:spPr bwMode="auto">
          <a:xfrm>
            <a:off x="4495800" y="1447800"/>
            <a:ext cx="4267200" cy="4267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3810000" cy="4401205"/>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Sistemli bir şekilde çocuğun aşağılaması yada görmezlikten gelinmesi gibi.  Onun sağlıklı duygusal gelişimini ve benlik saygısını ciddi biçimde etkileyen davranış kalıpları </a:t>
            </a:r>
          </a:p>
          <a:p>
            <a:pPr algn="ctr" fontAlgn="auto">
              <a:spcBef>
                <a:spcPts val="0"/>
              </a:spcBef>
              <a:spcAft>
                <a:spcPts val="0"/>
              </a:spcAft>
              <a:defRPr/>
            </a:pPr>
            <a:r>
              <a:rPr lang="tr-TR" sz="2800" b="1" dirty="0"/>
              <a:t>olarak tanımlanır. </a:t>
            </a:r>
          </a:p>
        </p:txBody>
      </p:sp>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6" name="Rectangle 5"/>
          <p:cNvSpPr/>
          <p:nvPr/>
        </p:nvSpPr>
        <p:spPr>
          <a:xfrm>
            <a:off x="4343400" y="1066800"/>
            <a:ext cx="4495800" cy="1815882"/>
          </a:xfrm>
          <a:prstGeom prst="rect">
            <a:avLst/>
          </a:prstGeom>
          <a:solidFill>
            <a:srgbClr val="0D364B"/>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2800" b="1" dirty="0"/>
              <a:t>Duygusal istismar değişik yollardan olabildiği gibi sınılarının çizilmesi göreceli olarak güçtür.</a:t>
            </a:r>
          </a:p>
        </p:txBody>
      </p:sp>
      <p:pic>
        <p:nvPicPr>
          <p:cNvPr id="14347" name="Picture 4" descr="D:\Belgelerim\Resimlerim\SUNU RESİMLERİ\YAZISIZ RESİMLER\AİLE VE ÇOCUK\ÇOCUK RESİMLERİ\Kopyası ÇOCUK56.jpg"/>
          <p:cNvPicPr>
            <a:picLocks noChangeAspect="1" noChangeArrowheads="1"/>
          </p:cNvPicPr>
          <p:nvPr/>
        </p:nvPicPr>
        <p:blipFill>
          <a:blip r:embed="rId3" cstate="print"/>
          <a:srcRect/>
          <a:stretch>
            <a:fillRect/>
          </a:stretch>
        </p:blipFill>
        <p:spPr bwMode="auto">
          <a:xfrm>
            <a:off x="4419600" y="3124200"/>
            <a:ext cx="4419600" cy="2941638"/>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06514"/>
            <a:ext cx="4724400" cy="707886"/>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DUYGUSAL İSTİSMAR</a:t>
            </a:r>
          </a:p>
        </p:txBody>
      </p:sp>
      <p:sp>
        <p:nvSpPr>
          <p:cNvPr id="3" name="Rectangle 2"/>
          <p:cNvSpPr/>
          <p:nvPr/>
        </p:nvSpPr>
        <p:spPr>
          <a:xfrm>
            <a:off x="304800" y="1066800"/>
            <a:ext cx="4800600" cy="3108543"/>
          </a:xfrm>
          <a:prstGeom prst="rect">
            <a:avLst/>
          </a:prstGeom>
          <a:solidFill>
            <a:srgbClr val="0D364B"/>
          </a:solidFill>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tr-TR" sz="2800" b="1" dirty="0"/>
              <a:t>Çocuğu her konuda suçlayarak günah keçisi haline getirme,   Diğer taciz türleri ile tehdit etme,  Genel olarak reddedici ve düşmanca tavır,  Katı biçimde cezalandırma,</a:t>
            </a:r>
          </a:p>
        </p:txBody>
      </p:sp>
      <p:sp>
        <p:nvSpPr>
          <p:cNvPr id="4" name="Rectangle 3"/>
          <p:cNvSpPr/>
          <p:nvPr/>
        </p:nvSpPr>
        <p:spPr>
          <a:xfrm>
            <a:off x="304800" y="4419600"/>
            <a:ext cx="7696200" cy="1816100"/>
          </a:xfrm>
          <a:prstGeom prst="rect">
            <a:avLst/>
          </a:prstGeom>
          <a:solidFill>
            <a:srgbClr val="0D364B"/>
          </a:solidFill>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sz="2800" b="1" dirty="0">
                <a:solidFill>
                  <a:schemeClr val="bg1"/>
                </a:solidFill>
              </a:rPr>
              <a:t>Çocuğun davranışlarının yaratıcılığını kısıtlayacak biçimde aşırı derecede denetlenmesi ya  da kendi tercihleri dışında seçimlere zorlanması da duygusal taciz çerçevesinde sayılabilir. </a:t>
            </a:r>
          </a:p>
        </p:txBody>
      </p:sp>
      <p:pic>
        <p:nvPicPr>
          <p:cNvPr id="16393" name="Picture 2" descr="C:\Documents and Settings\Administrator\Belgelerim\Resimlerim\Kopyası resim19.jpg"/>
          <p:cNvPicPr>
            <a:picLocks noChangeAspect="1" noChangeArrowheads="1"/>
          </p:cNvPicPr>
          <p:nvPr/>
        </p:nvPicPr>
        <p:blipFill>
          <a:blip r:embed="rId2" cstate="print"/>
          <a:srcRect/>
          <a:stretch>
            <a:fillRect/>
          </a:stretch>
        </p:blipFill>
        <p:spPr bwMode="auto">
          <a:xfrm>
            <a:off x="5638800" y="990600"/>
            <a:ext cx="2914650" cy="31242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791200" cy="707886"/>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000" b="1" dirty="0"/>
              <a:t>CİNSEL İSTİSMAR (TACİZ)</a:t>
            </a:r>
          </a:p>
        </p:txBody>
      </p:sp>
      <p:sp>
        <p:nvSpPr>
          <p:cNvPr id="17413" name="Rectangle 2"/>
          <p:cNvSpPr>
            <a:spLocks noChangeArrowheads="1"/>
          </p:cNvSpPr>
          <p:nvPr/>
        </p:nvSpPr>
        <p:spPr bwMode="auto">
          <a:xfrm>
            <a:off x="457200" y="1219200"/>
            <a:ext cx="3810000" cy="3540125"/>
          </a:xfrm>
          <a:prstGeom prst="rect">
            <a:avLst/>
          </a:prstGeom>
          <a:noFill/>
          <a:ln w="114300" cmpd="thinThick">
            <a:solidFill>
              <a:srgbClr val="8E0000"/>
            </a:solidFill>
            <a:miter lim="800000"/>
            <a:headEnd/>
            <a:tailEnd/>
          </a:ln>
        </p:spPr>
        <p:txBody>
          <a:bodyPr>
            <a:spAutoFit/>
          </a:bodyPr>
          <a:lstStyle/>
          <a:p>
            <a:pPr algn="ctr"/>
            <a:r>
              <a:rPr lang="tr-TR" sz="2800" b="1">
                <a:latin typeface="Calibri" pitchFamily="34" charset="0"/>
              </a:rPr>
              <a:t>Çocuğun bir erişkinin cinsel gereksinim ya da isteklerinin doyumu için cinsel nesne olarak </a:t>
            </a:r>
            <a:r>
              <a:rPr lang="tr-TR" sz="2800" b="1">
                <a:solidFill>
                  <a:srgbClr val="000099"/>
                </a:solidFill>
                <a:latin typeface="Calibri" pitchFamily="34" charset="0"/>
              </a:rPr>
              <a:t>kullanılması ya da kullanılmasına göz </a:t>
            </a:r>
            <a:r>
              <a:rPr lang="tr-TR" sz="2800" b="1">
                <a:latin typeface="Calibri" pitchFamily="34" charset="0"/>
              </a:rPr>
              <a:t>yumulması  şeklinde tanımlanmaktadır.</a:t>
            </a:r>
          </a:p>
        </p:txBody>
      </p:sp>
      <p:pic>
        <p:nvPicPr>
          <p:cNvPr id="17414" name="Picture 3" descr="D:\Belgelerim\Çalışma Dosyası\SUNU ÇALIŞMA\Cinsel İstismar\42-17124168.jpg"/>
          <p:cNvPicPr>
            <a:picLocks noChangeAspect="1" noChangeArrowheads="1"/>
          </p:cNvPicPr>
          <p:nvPr/>
        </p:nvPicPr>
        <p:blipFill>
          <a:blip r:embed="rId2" cstate="print"/>
          <a:srcRect/>
          <a:stretch>
            <a:fillRect/>
          </a:stretch>
        </p:blipFill>
        <p:spPr bwMode="auto">
          <a:xfrm>
            <a:off x="5334000" y="1219200"/>
            <a:ext cx="3276600" cy="4905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a:ln>
            <a:solidFill>
              <a:srgbClr val="0D364B"/>
            </a:solidFill>
          </a:ln>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1. DOKUNMA OLMAKSIZIN YAPILAN İSTİSMAR</a:t>
            </a:r>
          </a:p>
        </p:txBody>
      </p:sp>
      <p:sp>
        <p:nvSpPr>
          <p:cNvPr id="18437"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solidFill>
                  <a:srgbClr val="000099"/>
                </a:solidFill>
                <a:latin typeface="Calibri" pitchFamily="34" charset="0"/>
              </a:rPr>
              <a:t>Cinsel konularda konuşup,çocuğu şaşırtmak onda korku, bunalım, huzursuzluk yaratmak bu kapsamda ele alınmaktadır. </a:t>
            </a:r>
            <a:r>
              <a:rPr lang="tr-TR" sz="2800" b="1">
                <a:latin typeface="Calibri" pitchFamily="34" charset="0"/>
              </a:rPr>
              <a:t>Açık saçık telefon konuşmaları, teşhirciler, röntgenciler doğrudan bir tehlike oluşturmasalar da yarattıkları korku ve huzursuzluklarla çocuğa zarar vererek  onu istismar etmiş olmaktadırlar. </a:t>
            </a:r>
          </a:p>
        </p:txBody>
      </p:sp>
      <p:pic>
        <p:nvPicPr>
          <p:cNvPr id="18438" name="Picture 3" descr="D:\Belgelerim\Resimlerim\SUNU RESİMLERİ\YAZISIZ RESİMLER\KAYGI-ŞİDDET-KORKU\KAYGI\42-18428043.jpg"/>
          <p:cNvPicPr>
            <a:picLocks noChangeAspect="1" noChangeArrowheads="1"/>
          </p:cNvPicPr>
          <p:nvPr/>
        </p:nvPicPr>
        <p:blipFill>
          <a:blip r:embed="rId3" cstate="print"/>
          <a:srcRect/>
          <a:stretch>
            <a:fillRect/>
          </a:stretch>
        </p:blipFill>
        <p:spPr bwMode="auto">
          <a:xfrm>
            <a:off x="5794375" y="1676400"/>
            <a:ext cx="3044825" cy="4572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2. DOKUNMANIN OLDUĞU CİNSEL İSTİSMAR</a:t>
            </a:r>
          </a:p>
        </p:txBody>
      </p:sp>
      <p:sp>
        <p:nvSpPr>
          <p:cNvPr id="19461" name="Rectangle 2"/>
          <p:cNvSpPr>
            <a:spLocks noChangeArrowheads="1"/>
          </p:cNvSpPr>
          <p:nvPr/>
        </p:nvSpPr>
        <p:spPr bwMode="auto">
          <a:xfrm>
            <a:off x="304800" y="1676400"/>
            <a:ext cx="3200400" cy="44005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Dokunarak yapılan cinsel istismarda genellikle bir yetişkinin bir çocuğun vücuduna cinsel amaçlı dokunması söz konusudur. </a:t>
            </a:r>
            <a:r>
              <a:rPr lang="tr-TR" sz="2800" b="1">
                <a:solidFill>
                  <a:srgbClr val="000099"/>
                </a:solidFill>
                <a:latin typeface="Calibri" pitchFamily="34" charset="0"/>
              </a:rPr>
              <a:t>Çocuğu cinsel amaçla doğrudan kullanma</a:t>
            </a:r>
            <a:r>
              <a:rPr lang="tr-TR" sz="2800" b="1">
                <a:latin typeface="Calibri" pitchFamily="34" charset="0"/>
              </a:rPr>
              <a:t>.</a:t>
            </a:r>
          </a:p>
        </p:txBody>
      </p:sp>
      <p:pic>
        <p:nvPicPr>
          <p:cNvPr id="19462" name="Picture 5" descr="C:\Documents and Settings\Administrator\Desktop\Kopyası dokunma.jpg"/>
          <p:cNvPicPr>
            <a:picLocks noChangeAspect="1" noChangeArrowheads="1"/>
          </p:cNvPicPr>
          <p:nvPr/>
        </p:nvPicPr>
        <p:blipFill>
          <a:blip r:embed="rId2" cstate="print"/>
          <a:srcRect/>
          <a:stretch>
            <a:fillRect/>
          </a:stretch>
        </p:blipFill>
        <p:spPr bwMode="auto">
          <a:xfrm>
            <a:off x="4419600" y="1808163"/>
            <a:ext cx="4108450" cy="41354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6514"/>
            <a:ext cx="5562600" cy="1169551"/>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3500" b="1" dirty="0"/>
              <a:t>3. ŞİDDET KULLANARAK YAPILAN İSTİSMAR</a:t>
            </a:r>
          </a:p>
        </p:txBody>
      </p:sp>
      <p:sp>
        <p:nvSpPr>
          <p:cNvPr id="20485" name="Rectangle 2"/>
          <p:cNvSpPr>
            <a:spLocks noChangeArrowheads="1"/>
          </p:cNvSpPr>
          <p:nvPr/>
        </p:nvSpPr>
        <p:spPr bwMode="auto">
          <a:xfrm>
            <a:off x="304800" y="1676400"/>
            <a:ext cx="5257800" cy="4832350"/>
          </a:xfrm>
          <a:prstGeom prst="rect">
            <a:avLst/>
          </a:prstGeom>
          <a:noFill/>
          <a:ln w="114300" cmpd="thinThick">
            <a:solidFill>
              <a:srgbClr val="8E0000"/>
            </a:solidFill>
            <a:miter lim="800000"/>
            <a:headEnd/>
            <a:tailEnd/>
          </a:ln>
        </p:spPr>
        <p:txBody>
          <a:bodyPr>
            <a:spAutoFit/>
          </a:bodyPr>
          <a:lstStyle/>
          <a:p>
            <a:r>
              <a:rPr lang="tr-TR" sz="2800" b="1">
                <a:latin typeface="Calibri" pitchFamily="34" charset="0"/>
              </a:rPr>
              <a:t>Şiddet kullanılarak cinsel amaçla çocuğa dokunulduğunda üçüncü grup cinsel istismar söz konusu olmaktadır.Şiddet kullanılarak yapılan istismar içinde ırza geçme öldürmede yer almaktadır. Çocukta yaşam boyu sürebilecek ve tedavi gerektirecek bir zedelenme oluşturmakta ve hemen müdahele gerektirmektedir.</a:t>
            </a:r>
          </a:p>
        </p:txBody>
      </p:sp>
      <p:pic>
        <p:nvPicPr>
          <p:cNvPr id="20486" name="Picture 3" descr="D:\Belgelerim\Resimlerim\SUNU RESİMLERİ\YAZISIZ RESİMLER\CLİPARTLAR\delete.png"/>
          <p:cNvPicPr>
            <a:picLocks noChangeAspect="1" noChangeArrowheads="1"/>
          </p:cNvPicPr>
          <p:nvPr/>
        </p:nvPicPr>
        <p:blipFill>
          <a:blip r:embed="rId2" cstate="print"/>
          <a:srcRect/>
          <a:stretch>
            <a:fillRect/>
          </a:stretch>
        </p:blipFill>
        <p:spPr bwMode="auto">
          <a:xfrm>
            <a:off x="5791200" y="2209800"/>
            <a:ext cx="3276600" cy="3276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086600" cy="1477328"/>
          </a:xfrm>
          <a:prstGeom prst="rect">
            <a:avLst/>
          </a:prstGeom>
          <a:solidFill>
            <a:srgbClr val="0D364B"/>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4500" b="1" dirty="0"/>
              <a:t>CİNSEL İSTİSMAR İLE İLGİLİ DOĞRULAR VE YANLIŞLAR</a:t>
            </a:r>
          </a:p>
        </p:txBody>
      </p:sp>
      <p:sp>
        <p:nvSpPr>
          <p:cNvPr id="3" name="TextBox 2"/>
          <p:cNvSpPr txBox="1"/>
          <p:nvPr/>
        </p:nvSpPr>
        <p:spPr>
          <a:xfrm>
            <a:off x="2209800" y="1981200"/>
            <a:ext cx="4800600" cy="1169551"/>
          </a:xfrm>
          <a:prstGeom prst="rect">
            <a:avLst/>
          </a:prstGeom>
          <a:noFill/>
          <a:ln w="38100">
            <a:solidFill>
              <a:schemeClr val="tx2">
                <a:lumMod val="50000"/>
              </a:schemeClr>
            </a:solidFill>
          </a:ln>
        </p:spPr>
        <p:txBody>
          <a:bodyPr>
            <a:spAutoFit/>
          </a:bodyPr>
          <a:lstStyle/>
          <a:p>
            <a:pPr algn="ctr" fontAlgn="auto">
              <a:spcBef>
                <a:spcPts val="0"/>
              </a:spcBef>
              <a:spcAft>
                <a:spcPts val="0"/>
              </a:spcAft>
              <a:defRPr/>
            </a:pPr>
            <a:r>
              <a:rPr lang="tr-TR"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NELERDİR ?</a:t>
            </a:r>
          </a:p>
        </p:txBody>
      </p:sp>
      <p:pic>
        <p:nvPicPr>
          <p:cNvPr id="21510" name="Picture 2" descr="D:\Belgelerim\Resimlerim\SUNU RESİMLERİ\Kopyası 42-15315693.jpg"/>
          <p:cNvPicPr>
            <a:picLocks noChangeAspect="1" noChangeArrowheads="1"/>
          </p:cNvPicPr>
          <p:nvPr/>
        </p:nvPicPr>
        <p:blipFill>
          <a:blip r:embed="rId2" cstate="print"/>
          <a:srcRect/>
          <a:stretch>
            <a:fillRect/>
          </a:stretch>
        </p:blipFill>
        <p:spPr bwMode="auto">
          <a:xfrm>
            <a:off x="2743200" y="3200400"/>
            <a:ext cx="3454400" cy="35115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3810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Çocuğu istismar eden kişi her zaman yabancı biridir. </a:t>
            </a:r>
            <a:r>
              <a:rPr lang="tr-TR" sz="2800" b="1">
                <a:solidFill>
                  <a:srgbClr val="FF0000"/>
                </a:solidFill>
                <a:cs typeface="Times New Roman" pitchFamily="18" charset="0"/>
              </a:rPr>
              <a:t>YANLIŞ</a:t>
            </a:r>
          </a:p>
        </p:txBody>
      </p:sp>
      <p:sp>
        <p:nvSpPr>
          <p:cNvPr id="3" name="Rectangle 2"/>
          <p:cNvSpPr/>
          <p:nvPr/>
        </p:nvSpPr>
        <p:spPr>
          <a:xfrm>
            <a:off x="228600" y="50927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err="1" smtClean="0"/>
              <a:t>Sosyo</a:t>
            </a:r>
            <a:r>
              <a:rPr lang="tr-TR" sz="2800" b="1" dirty="0" smtClean="0"/>
              <a:t>-ekonomik </a:t>
            </a:r>
            <a:r>
              <a:rPr lang="tr-TR" sz="2800" b="1" dirty="0"/>
              <a:t>ve eğitim düzeyi iyi ailelerde de istismar olabilir.</a:t>
            </a:r>
          </a:p>
          <a:p>
            <a:pPr fontAlgn="auto">
              <a:spcBef>
                <a:spcPts val="0"/>
              </a:spcBef>
              <a:spcAft>
                <a:spcPts val="0"/>
              </a:spcAft>
              <a:defRPr/>
            </a:pPr>
            <a:r>
              <a:rPr lang="tr-TR" sz="2800" b="1" dirty="0">
                <a:solidFill>
                  <a:srgbClr val="0000CC"/>
                </a:solidFill>
              </a:rPr>
              <a:t>DOĞRU  </a:t>
            </a:r>
          </a:p>
        </p:txBody>
      </p:sp>
      <p:sp>
        <p:nvSpPr>
          <p:cNvPr id="4" name="Rectangle 1"/>
          <p:cNvSpPr>
            <a:spLocks noChangeArrowheads="1"/>
          </p:cNvSpPr>
          <p:nvPr/>
        </p:nvSpPr>
        <p:spPr bwMode="auto">
          <a:xfrm>
            <a:off x="228600" y="1865313"/>
            <a:ext cx="65532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Aile içinden, o çocuğu tanıyan bir kişi  olabilir. </a:t>
            </a:r>
            <a:r>
              <a:rPr lang="tr-TR" sz="2800" b="1">
                <a:solidFill>
                  <a:srgbClr val="0000CC"/>
                </a:solidFill>
                <a:cs typeface="Times New Roman" pitchFamily="18" charset="0"/>
              </a:rPr>
              <a:t>DOĞRU</a:t>
            </a:r>
            <a:endParaRPr lang="tr-TR" sz="2800" b="1">
              <a:solidFill>
                <a:srgbClr val="0000CC"/>
              </a:solidFill>
            </a:endParaRPr>
          </a:p>
        </p:txBody>
      </p:sp>
      <p:sp>
        <p:nvSpPr>
          <p:cNvPr id="5" name="Rectangle 4"/>
          <p:cNvSpPr/>
          <p:nvPr/>
        </p:nvSpPr>
        <p:spPr>
          <a:xfrm>
            <a:off x="228600" y="3492500"/>
            <a:ext cx="6553200" cy="1384300"/>
          </a:xfrm>
          <a:prstGeom prst="rect">
            <a:avLst/>
          </a:prstGeom>
          <a:ln w="57150">
            <a:solidFill>
              <a:srgbClr val="0D3F15"/>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t>Hangi anne- babanın istismar yapıp yapmadığını bilmek mümkündür .</a:t>
            </a:r>
          </a:p>
          <a:p>
            <a:pPr fontAlgn="auto">
              <a:spcBef>
                <a:spcPts val="0"/>
              </a:spcBef>
              <a:spcAft>
                <a:spcPts val="0"/>
              </a:spcAft>
              <a:defRPr/>
            </a:pPr>
            <a:r>
              <a:rPr lang="tr-TR" sz="2800" b="1" dirty="0">
                <a:solidFill>
                  <a:srgbClr val="FF0000"/>
                </a:solidFill>
              </a:rPr>
              <a:t>YANLIŞ</a:t>
            </a:r>
          </a:p>
        </p:txBody>
      </p:sp>
      <p:pic>
        <p:nvPicPr>
          <p:cNvPr id="22534" name="Picture 2" descr="D:\Belgelerim\Çalışma Dosyası\SUNU ÇALIŞMA\Cinsel İstismar\button-red.png"/>
          <p:cNvPicPr>
            <a:picLocks noChangeAspect="1" noChangeArrowheads="1"/>
          </p:cNvPicPr>
          <p:nvPr/>
        </p:nvPicPr>
        <p:blipFill>
          <a:blip r:embed="rId3" cstate="print"/>
          <a:srcRect/>
          <a:stretch>
            <a:fillRect/>
          </a:stretch>
        </p:blipFill>
        <p:spPr bwMode="auto">
          <a:xfrm>
            <a:off x="7315200" y="228600"/>
            <a:ext cx="1219200" cy="1219200"/>
          </a:xfrm>
          <a:prstGeom prst="rect">
            <a:avLst/>
          </a:prstGeom>
          <a:noFill/>
          <a:ln w="9525">
            <a:noFill/>
            <a:miter lim="800000"/>
            <a:headEnd/>
            <a:tailEnd/>
          </a:ln>
        </p:spPr>
      </p:pic>
      <p:pic>
        <p:nvPicPr>
          <p:cNvPr id="22535" name="Picture 3" descr="D:\Belgelerim\Çalışma Dosyası\SUNU ÇALIŞMA\Cinsel İstismar\button-red.png"/>
          <p:cNvPicPr>
            <a:picLocks noChangeAspect="1" noChangeArrowheads="1"/>
          </p:cNvPicPr>
          <p:nvPr/>
        </p:nvPicPr>
        <p:blipFill>
          <a:blip r:embed="rId3" cstate="print"/>
          <a:srcRect/>
          <a:stretch>
            <a:fillRect/>
          </a:stretch>
        </p:blipFill>
        <p:spPr bwMode="auto">
          <a:xfrm>
            <a:off x="7315200" y="3581400"/>
            <a:ext cx="1219200" cy="1219200"/>
          </a:xfrm>
          <a:prstGeom prst="rect">
            <a:avLst/>
          </a:prstGeom>
          <a:noFill/>
          <a:ln w="9525">
            <a:noFill/>
            <a:miter lim="800000"/>
            <a:headEnd/>
            <a:tailEnd/>
          </a:ln>
        </p:spPr>
      </p:pic>
      <p:pic>
        <p:nvPicPr>
          <p:cNvPr id="22536" name="Picture 4" descr="D:\Belgelerim\Çalışma Dosyası\SUNU ÇALIŞMA\Cinsel İstismar\button-blue.png"/>
          <p:cNvPicPr>
            <a:picLocks noChangeAspect="1" noChangeArrowheads="1"/>
          </p:cNvPicPr>
          <p:nvPr/>
        </p:nvPicPr>
        <p:blipFill>
          <a:blip r:embed="rId4" cstate="print"/>
          <a:srcRect/>
          <a:stretch>
            <a:fillRect/>
          </a:stretch>
        </p:blipFill>
        <p:spPr bwMode="auto">
          <a:xfrm>
            <a:off x="7315200" y="1828800"/>
            <a:ext cx="1219200" cy="1219200"/>
          </a:xfrm>
          <a:prstGeom prst="rect">
            <a:avLst/>
          </a:prstGeom>
          <a:noFill/>
          <a:ln w="9525">
            <a:noFill/>
            <a:miter lim="800000"/>
            <a:headEnd/>
            <a:tailEnd/>
          </a:ln>
        </p:spPr>
      </p:pic>
      <p:pic>
        <p:nvPicPr>
          <p:cNvPr id="22537" name="Picture 5" descr="D:\Belgelerim\Çalışma Dosyası\SUNU ÇALIŞMA\Cinsel İstismar\button-blue.png"/>
          <p:cNvPicPr>
            <a:picLocks noChangeAspect="1" noChangeArrowheads="1"/>
          </p:cNvPicPr>
          <p:nvPr/>
        </p:nvPicPr>
        <p:blipFill>
          <a:blip r:embed="rId4" cstate="print"/>
          <a:srcRect/>
          <a:stretch>
            <a:fillRect/>
          </a:stretch>
        </p:blipFill>
        <p:spPr bwMode="auto">
          <a:xfrm>
            <a:off x="7315200" y="51816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457200"/>
            <a:ext cx="65532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tr-TR" sz="2800" b="1" dirty="0"/>
              <a:t>Her istismar çok zararlı değildir. </a:t>
            </a:r>
            <a:r>
              <a:rPr lang="tr-TR" sz="2800" b="1" dirty="0">
                <a:solidFill>
                  <a:srgbClr val="FF0000"/>
                </a:solidFill>
              </a:rPr>
              <a:t>YANLIŞ</a:t>
            </a:r>
            <a:endParaRPr lang="tr-TR" sz="2800" b="1" dirty="0">
              <a:solidFill>
                <a:srgbClr val="FF0000"/>
              </a:solidFill>
              <a:ea typeface="Times New Roman" pitchFamily="18" charset="0"/>
            </a:endParaRPr>
          </a:p>
        </p:txBody>
      </p:sp>
      <p:sp>
        <p:nvSpPr>
          <p:cNvPr id="4098" name="Rectangle 2"/>
          <p:cNvSpPr>
            <a:spLocks noChangeArrowheads="1"/>
          </p:cNvSpPr>
          <p:nvPr/>
        </p:nvSpPr>
        <p:spPr bwMode="auto">
          <a:xfrm>
            <a:off x="228600" y="3962400"/>
            <a:ext cx="66294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a:solidFill>
                  <a:schemeClr val="tx1"/>
                </a:solidFill>
                <a:cs typeface="Times New Roman" pitchFamily="18" charset="0"/>
              </a:rPr>
              <a:t>Çocuğuna istismar uygulayan anne- baba çocuğunu sevmiyordur. </a:t>
            </a:r>
            <a:r>
              <a:rPr lang="tr-TR" sz="2800" b="1" dirty="0">
                <a:solidFill>
                  <a:srgbClr val="FF0000"/>
                </a:solidFill>
                <a:cs typeface="Times New Roman" pitchFamily="18" charset="0"/>
              </a:rPr>
              <a:t>YANLIŞ</a:t>
            </a:r>
          </a:p>
        </p:txBody>
      </p:sp>
      <p:sp>
        <p:nvSpPr>
          <p:cNvPr id="4" name="Rectangle 2"/>
          <p:cNvSpPr>
            <a:spLocks noChangeArrowheads="1"/>
          </p:cNvSpPr>
          <p:nvPr/>
        </p:nvSpPr>
        <p:spPr bwMode="auto">
          <a:xfrm>
            <a:off x="228600" y="5446713"/>
            <a:ext cx="6553200" cy="95410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chemeClr val="tx1"/>
                </a:solidFill>
                <a:cs typeface="Times New Roman" pitchFamily="18" charset="0"/>
              </a:rPr>
              <a:t>Çocuğunu seven anne babalarda istismar edebilir.  </a:t>
            </a:r>
            <a:r>
              <a:rPr lang="tr-TR" sz="2800" b="1" dirty="0">
                <a:solidFill>
                  <a:srgbClr val="0000CC"/>
                </a:solidFill>
                <a:cs typeface="Times New Roman" pitchFamily="18" charset="0"/>
              </a:rPr>
              <a:t>DOĞRU</a:t>
            </a:r>
            <a:endParaRPr lang="tr-TR" sz="2800" b="1" dirty="0">
              <a:solidFill>
                <a:srgbClr val="0000CC"/>
              </a:solidFill>
            </a:endParaRPr>
          </a:p>
        </p:txBody>
      </p:sp>
      <p:sp>
        <p:nvSpPr>
          <p:cNvPr id="5" name="Rectangle 1"/>
          <p:cNvSpPr>
            <a:spLocks noChangeArrowheads="1"/>
          </p:cNvSpPr>
          <p:nvPr/>
        </p:nvSpPr>
        <p:spPr bwMode="auto">
          <a:xfrm>
            <a:off x="228600" y="1676400"/>
            <a:ext cx="65532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Bu nedenle de  istismar vakalarının tedavisi önemlidir. </a:t>
            </a:r>
            <a:r>
              <a:rPr lang="tr-TR" sz="2800" b="1">
                <a:solidFill>
                  <a:srgbClr val="0000CC"/>
                </a:solidFill>
                <a:cs typeface="Times New Roman" pitchFamily="18" charset="0"/>
              </a:rPr>
              <a:t>DOĞRU</a:t>
            </a:r>
            <a:endParaRPr lang="tr-TR" sz="2800" b="1">
              <a:solidFill>
                <a:srgbClr val="0000CC"/>
              </a:solidFill>
            </a:endParaRPr>
          </a:p>
        </p:txBody>
      </p:sp>
      <p:pic>
        <p:nvPicPr>
          <p:cNvPr id="23558"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7086600" y="152400"/>
            <a:ext cx="1219200" cy="1219200"/>
          </a:xfrm>
          <a:prstGeom prst="rect">
            <a:avLst/>
          </a:prstGeom>
          <a:noFill/>
          <a:ln w="9525">
            <a:noFill/>
            <a:miter lim="800000"/>
            <a:headEnd/>
            <a:tailEnd/>
          </a:ln>
        </p:spPr>
      </p:pic>
      <p:pic>
        <p:nvPicPr>
          <p:cNvPr id="23559" name="Picture 3" descr="D:\Belgelerim\Çalışma Dosyası\SUNU ÇALIŞMA\Cinsel İstismar\button-red.png"/>
          <p:cNvPicPr>
            <a:picLocks noChangeAspect="1" noChangeArrowheads="1"/>
          </p:cNvPicPr>
          <p:nvPr/>
        </p:nvPicPr>
        <p:blipFill>
          <a:blip r:embed="rId2" cstate="print"/>
          <a:srcRect/>
          <a:stretch>
            <a:fillRect/>
          </a:stretch>
        </p:blipFill>
        <p:spPr bwMode="auto">
          <a:xfrm>
            <a:off x="7086600" y="3810000"/>
            <a:ext cx="1219200" cy="1219200"/>
          </a:xfrm>
          <a:prstGeom prst="rect">
            <a:avLst/>
          </a:prstGeom>
          <a:noFill/>
          <a:ln w="9525">
            <a:noFill/>
            <a:miter lim="800000"/>
            <a:headEnd/>
            <a:tailEnd/>
          </a:ln>
        </p:spPr>
      </p:pic>
      <p:pic>
        <p:nvPicPr>
          <p:cNvPr id="23560" name="Picture 4" descr="D:\Belgelerim\Çalışma Dosyası\SUNU ÇALIŞMA\Cinsel İstismar\button-blue.png"/>
          <p:cNvPicPr>
            <a:picLocks noChangeAspect="1" noChangeArrowheads="1"/>
          </p:cNvPicPr>
          <p:nvPr/>
        </p:nvPicPr>
        <p:blipFill>
          <a:blip r:embed="rId3" cstate="print"/>
          <a:srcRect/>
          <a:stretch>
            <a:fillRect/>
          </a:stretch>
        </p:blipFill>
        <p:spPr bwMode="auto">
          <a:xfrm>
            <a:off x="7086600" y="5334000"/>
            <a:ext cx="1219200" cy="1219200"/>
          </a:xfrm>
          <a:prstGeom prst="rect">
            <a:avLst/>
          </a:prstGeom>
          <a:noFill/>
          <a:ln w="9525">
            <a:noFill/>
            <a:miter lim="800000"/>
            <a:headEnd/>
            <a:tailEnd/>
          </a:ln>
        </p:spPr>
      </p:pic>
      <p:pic>
        <p:nvPicPr>
          <p:cNvPr id="23561" name="Picture 5" descr="D:\Belgelerim\Çalışma Dosyası\SUNU ÇALIŞMA\Cinsel İstismar\button-blue.png"/>
          <p:cNvPicPr>
            <a:picLocks noChangeAspect="1" noChangeArrowheads="1"/>
          </p:cNvPicPr>
          <p:nvPr/>
        </p:nvPicPr>
        <p:blipFill>
          <a:blip r:embed="rId3" cstate="print"/>
          <a:srcRect/>
          <a:stretch>
            <a:fillRect/>
          </a:stretch>
        </p:blipFill>
        <p:spPr bwMode="auto">
          <a:xfrm>
            <a:off x="7086600" y="16002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81000" y="520700"/>
            <a:ext cx="5953125" cy="5222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just"/>
            <a:r>
              <a:rPr lang="tr-TR" sz="2800" b="1">
                <a:solidFill>
                  <a:schemeClr val="tx1"/>
                </a:solidFill>
                <a:cs typeface="Times New Roman" pitchFamily="18" charset="0"/>
              </a:rPr>
              <a:t>Tüm istismar edenler erkektir . </a:t>
            </a:r>
            <a:r>
              <a:rPr lang="tr-TR" sz="2800" b="1">
                <a:solidFill>
                  <a:srgbClr val="FF0000"/>
                </a:solidFill>
                <a:cs typeface="Times New Roman" pitchFamily="18" charset="0"/>
              </a:rPr>
              <a:t>YANLIŞ</a:t>
            </a:r>
          </a:p>
        </p:txBody>
      </p:sp>
      <p:sp>
        <p:nvSpPr>
          <p:cNvPr id="3074" name="Rectangle 2"/>
          <p:cNvSpPr>
            <a:spLocks noChangeArrowheads="1"/>
          </p:cNvSpPr>
          <p:nvPr/>
        </p:nvSpPr>
        <p:spPr bwMode="auto">
          <a:xfrm>
            <a:off x="381000" y="3770313"/>
            <a:ext cx="5943600" cy="954087"/>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r>
              <a:rPr lang="tr-TR" sz="2800" b="1">
                <a:solidFill>
                  <a:schemeClr val="tx1"/>
                </a:solidFill>
                <a:cs typeface="Times New Roman" pitchFamily="18" charset="0"/>
              </a:rPr>
              <a:t>Sadece kız çocukları cinsel istismara uğrar. </a:t>
            </a:r>
            <a:r>
              <a:rPr lang="tr-TR" sz="2800" b="1">
                <a:solidFill>
                  <a:srgbClr val="FF0000"/>
                </a:solidFill>
                <a:cs typeface="Times New Roman" pitchFamily="18" charset="0"/>
              </a:rPr>
              <a:t>YANLIŞ</a:t>
            </a:r>
          </a:p>
        </p:txBody>
      </p:sp>
      <p:sp>
        <p:nvSpPr>
          <p:cNvPr id="4" name="Rectangle 1"/>
          <p:cNvSpPr>
            <a:spLocks noChangeArrowheads="1"/>
          </p:cNvSpPr>
          <p:nvPr/>
        </p:nvSpPr>
        <p:spPr bwMode="auto">
          <a:xfrm>
            <a:off x="381000" y="1990725"/>
            <a:ext cx="5943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Kadınlar da istismar edebilir. </a:t>
            </a:r>
            <a:r>
              <a:rPr lang="tr-TR" sz="2800" b="1">
                <a:solidFill>
                  <a:srgbClr val="0000CC"/>
                </a:solidFill>
                <a:cs typeface="Times New Roman" pitchFamily="18" charset="0"/>
              </a:rPr>
              <a:t>DOĞRU</a:t>
            </a:r>
            <a:endParaRPr lang="tr-TR" sz="2800" b="1">
              <a:solidFill>
                <a:srgbClr val="0000CC"/>
              </a:solidFill>
            </a:endParaRPr>
          </a:p>
        </p:txBody>
      </p:sp>
      <p:pic>
        <p:nvPicPr>
          <p:cNvPr id="24581"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934200" y="152400"/>
            <a:ext cx="1219200" cy="1219200"/>
          </a:xfrm>
          <a:prstGeom prst="rect">
            <a:avLst/>
          </a:prstGeom>
          <a:noFill/>
          <a:ln w="9525">
            <a:noFill/>
            <a:miter lim="800000"/>
            <a:headEnd/>
            <a:tailEnd/>
          </a:ln>
        </p:spPr>
      </p:pic>
      <p:pic>
        <p:nvPicPr>
          <p:cNvPr id="24582" name="Picture 3" descr="D:\Belgelerim\Çalışma Dosyası\SUNU ÇALIŞMA\Cinsel İstismar\button-blue.png"/>
          <p:cNvPicPr>
            <a:picLocks noChangeAspect="1" noChangeArrowheads="1"/>
          </p:cNvPicPr>
          <p:nvPr/>
        </p:nvPicPr>
        <p:blipFill>
          <a:blip r:embed="rId3" cstate="print"/>
          <a:srcRect/>
          <a:stretch>
            <a:fillRect/>
          </a:stretch>
        </p:blipFill>
        <p:spPr bwMode="auto">
          <a:xfrm>
            <a:off x="7010400" y="1676400"/>
            <a:ext cx="1219200" cy="1219200"/>
          </a:xfrm>
          <a:prstGeom prst="rect">
            <a:avLst/>
          </a:prstGeom>
          <a:noFill/>
          <a:ln w="9525">
            <a:noFill/>
            <a:miter lim="800000"/>
            <a:headEnd/>
            <a:tailEnd/>
          </a:ln>
        </p:spPr>
      </p:pic>
      <p:sp>
        <p:nvSpPr>
          <p:cNvPr id="7" name="Rectangle 2"/>
          <p:cNvSpPr>
            <a:spLocks noChangeArrowheads="1"/>
          </p:cNvSpPr>
          <p:nvPr/>
        </p:nvSpPr>
        <p:spPr bwMode="auto">
          <a:xfrm>
            <a:off x="381000" y="5257800"/>
            <a:ext cx="5943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Erkek çocuklar da cinsel istismara uğrar.  </a:t>
            </a:r>
            <a:r>
              <a:rPr lang="tr-TR" sz="2800" b="1">
                <a:solidFill>
                  <a:srgbClr val="0000CC"/>
                </a:solidFill>
                <a:cs typeface="Times New Roman" pitchFamily="18" charset="0"/>
              </a:rPr>
              <a:t>DOĞRU</a:t>
            </a:r>
            <a:endParaRPr lang="tr-TR" sz="2800" b="1">
              <a:solidFill>
                <a:srgbClr val="0000CC"/>
              </a:solidFill>
            </a:endParaRPr>
          </a:p>
        </p:txBody>
      </p:sp>
      <p:pic>
        <p:nvPicPr>
          <p:cNvPr id="24584"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934200" y="3581400"/>
            <a:ext cx="1219200" cy="1219200"/>
          </a:xfrm>
          <a:prstGeom prst="rect">
            <a:avLst/>
          </a:prstGeom>
          <a:noFill/>
          <a:ln w="9525">
            <a:noFill/>
            <a:miter lim="800000"/>
            <a:headEnd/>
            <a:tailEnd/>
          </a:ln>
        </p:spPr>
      </p:pic>
      <p:pic>
        <p:nvPicPr>
          <p:cNvPr id="24585" name="Picture 3" descr="D:\Belgelerim\Çalışma Dosyası\SUNU ÇALIŞMA\Cinsel İstismar\button-blue.png"/>
          <p:cNvPicPr>
            <a:picLocks noChangeAspect="1" noChangeArrowheads="1"/>
          </p:cNvPicPr>
          <p:nvPr/>
        </p:nvPicPr>
        <p:blipFill>
          <a:blip r:embed="rId3" cstate="print"/>
          <a:srcRect/>
          <a:stretch>
            <a:fillRect/>
          </a:stretch>
        </p:blipFill>
        <p:spPr bwMode="auto">
          <a:xfrm>
            <a:off x="7010400" y="5181600"/>
            <a:ext cx="1219200" cy="1219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304800"/>
            <a:ext cx="63246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İstismara uğrayan kişiler tedavi edilemez. </a:t>
            </a:r>
            <a:r>
              <a:rPr lang="tr-TR" sz="2800" b="1">
                <a:solidFill>
                  <a:srgbClr val="FF0000"/>
                </a:solidFill>
                <a:cs typeface="Times New Roman" pitchFamily="18" charset="0"/>
              </a:rPr>
              <a:t>YANLIŞ</a:t>
            </a:r>
          </a:p>
        </p:txBody>
      </p:sp>
      <p:sp>
        <p:nvSpPr>
          <p:cNvPr id="2050" name="Rectangle 2"/>
          <p:cNvSpPr>
            <a:spLocks noChangeArrowheads="1"/>
          </p:cNvSpPr>
          <p:nvPr/>
        </p:nvSpPr>
        <p:spPr bwMode="auto">
          <a:xfrm>
            <a:off x="228600" y="30480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a:solidFill>
                  <a:schemeClr val="tx1"/>
                </a:solidFill>
                <a:cs typeface="Times New Roman" pitchFamily="18" charset="0"/>
              </a:rPr>
              <a:t>Tedavi gereği yoktur, zaman herşeyin üstesinden gelecektir. </a:t>
            </a:r>
            <a:r>
              <a:rPr lang="tr-TR" sz="2800" b="1">
                <a:solidFill>
                  <a:srgbClr val="FF0000"/>
                </a:solidFill>
                <a:cs typeface="Times New Roman" pitchFamily="18" charset="0"/>
              </a:rPr>
              <a:t>YANLIŞ</a:t>
            </a:r>
            <a:endParaRPr lang="tr-TR" sz="2800" b="1">
              <a:solidFill>
                <a:srgbClr val="FF0000"/>
              </a:solidFill>
            </a:endParaRPr>
          </a:p>
        </p:txBody>
      </p:sp>
      <p:sp>
        <p:nvSpPr>
          <p:cNvPr id="4" name="Rectangle 1"/>
          <p:cNvSpPr>
            <a:spLocks noChangeArrowheads="1"/>
          </p:cNvSpPr>
          <p:nvPr/>
        </p:nvSpPr>
        <p:spPr bwMode="auto">
          <a:xfrm>
            <a:off x="228600" y="1914525"/>
            <a:ext cx="63246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eaLnBrk="0" hangingPunct="0"/>
            <a:r>
              <a:rPr lang="tr-TR" sz="2800" b="1">
                <a:solidFill>
                  <a:schemeClr val="tx1"/>
                </a:solidFill>
                <a:cs typeface="Times New Roman" pitchFamily="18" charset="0"/>
              </a:rPr>
              <a:t>Tedavi edilebilir.  </a:t>
            </a:r>
            <a:r>
              <a:rPr lang="tr-TR" sz="2800" b="1">
                <a:solidFill>
                  <a:srgbClr val="0000CC"/>
                </a:solidFill>
                <a:cs typeface="Times New Roman" pitchFamily="18" charset="0"/>
              </a:rPr>
              <a:t>DOĞRU</a:t>
            </a:r>
            <a:endParaRPr lang="tr-TR" sz="2800" b="1">
              <a:solidFill>
                <a:srgbClr val="0000CC"/>
              </a:solidFill>
            </a:endParaRPr>
          </a:p>
        </p:txBody>
      </p:sp>
      <p:sp>
        <p:nvSpPr>
          <p:cNvPr id="5" name="Rectangle 2"/>
          <p:cNvSpPr>
            <a:spLocks noChangeArrowheads="1"/>
          </p:cNvSpPr>
          <p:nvPr/>
        </p:nvSpPr>
        <p:spPr bwMode="auto">
          <a:xfrm>
            <a:off x="228600" y="5724525"/>
            <a:ext cx="6477000" cy="523875"/>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rgbClr val="000000"/>
                </a:solidFill>
                <a:cs typeface="Times New Roman" pitchFamily="18" charset="0"/>
              </a:rPr>
              <a:t>Çocuklar olanları daima söyler. </a:t>
            </a:r>
            <a:r>
              <a:rPr lang="tr-TR" sz="2800" b="1">
                <a:solidFill>
                  <a:srgbClr val="FF0000"/>
                </a:solidFill>
                <a:cs typeface="Times New Roman" pitchFamily="18" charset="0"/>
              </a:rPr>
              <a:t>YANLIŞ</a:t>
            </a:r>
            <a:endParaRPr lang="tr-TR" sz="2800" b="1">
              <a:solidFill>
                <a:srgbClr val="FF0000"/>
              </a:solidFill>
            </a:endParaRPr>
          </a:p>
        </p:txBody>
      </p:sp>
      <p:sp>
        <p:nvSpPr>
          <p:cNvPr id="6" name="Rectangle 2"/>
          <p:cNvSpPr>
            <a:spLocks noChangeArrowheads="1"/>
          </p:cNvSpPr>
          <p:nvPr/>
        </p:nvSpPr>
        <p:spPr bwMode="auto">
          <a:xfrm>
            <a:off x="228600" y="4419600"/>
            <a:ext cx="6400800" cy="954088"/>
          </a:xfrm>
          <a:prstGeom prst="rect">
            <a:avLst/>
          </a:prstGeom>
          <a:ln w="57150">
            <a:solidFill>
              <a:srgbClr val="0D3F15"/>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a:solidFill>
                  <a:schemeClr val="tx1"/>
                </a:solidFill>
                <a:cs typeface="Times New Roman" pitchFamily="18" charset="0"/>
              </a:rPr>
              <a:t>Benim toplumumda istismar yoktur. </a:t>
            </a:r>
            <a:r>
              <a:rPr lang="tr-TR" sz="2800" b="1">
                <a:solidFill>
                  <a:srgbClr val="FF0000"/>
                </a:solidFill>
                <a:cs typeface="Times New Roman" pitchFamily="18" charset="0"/>
              </a:rPr>
              <a:t>YANLIŞ</a:t>
            </a:r>
          </a:p>
        </p:txBody>
      </p:sp>
      <p:pic>
        <p:nvPicPr>
          <p:cNvPr id="25607" name="Picture 2"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228600"/>
            <a:ext cx="1219200" cy="1219200"/>
          </a:xfrm>
          <a:prstGeom prst="rect">
            <a:avLst/>
          </a:prstGeom>
          <a:noFill/>
          <a:ln w="9525">
            <a:noFill/>
            <a:miter lim="800000"/>
            <a:headEnd/>
            <a:tailEnd/>
          </a:ln>
        </p:spPr>
      </p:pic>
      <p:pic>
        <p:nvPicPr>
          <p:cNvPr id="25608" name="Picture 3"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2895600"/>
            <a:ext cx="1219200" cy="1219200"/>
          </a:xfrm>
          <a:prstGeom prst="rect">
            <a:avLst/>
          </a:prstGeom>
          <a:noFill/>
          <a:ln w="9525">
            <a:noFill/>
            <a:miter lim="800000"/>
            <a:headEnd/>
            <a:tailEnd/>
          </a:ln>
        </p:spPr>
      </p:pic>
      <p:pic>
        <p:nvPicPr>
          <p:cNvPr id="25609" name="Picture 4" descr="D:\Belgelerim\Çalışma Dosyası\SUNU ÇALIŞMA\Cinsel İstismar\button-red.png"/>
          <p:cNvPicPr>
            <a:picLocks noChangeAspect="1" noChangeArrowheads="1"/>
          </p:cNvPicPr>
          <p:nvPr/>
        </p:nvPicPr>
        <p:blipFill>
          <a:blip r:embed="rId2" cstate="print"/>
          <a:srcRect/>
          <a:stretch>
            <a:fillRect/>
          </a:stretch>
        </p:blipFill>
        <p:spPr bwMode="auto">
          <a:xfrm>
            <a:off x="6781800" y="4724400"/>
            <a:ext cx="1219200" cy="1219200"/>
          </a:xfrm>
          <a:prstGeom prst="rect">
            <a:avLst/>
          </a:prstGeom>
          <a:noFill/>
          <a:ln w="9525">
            <a:noFill/>
            <a:miter lim="800000"/>
            <a:headEnd/>
            <a:tailEnd/>
          </a:ln>
        </p:spPr>
      </p:pic>
      <p:pic>
        <p:nvPicPr>
          <p:cNvPr id="25610" name="Picture 6" descr="D:\Belgelerim\Çalışma Dosyası\SUNU ÇALIŞMA\Cinsel İstismar\button-blue.png"/>
          <p:cNvPicPr>
            <a:picLocks noChangeAspect="1" noChangeArrowheads="1"/>
          </p:cNvPicPr>
          <p:nvPr/>
        </p:nvPicPr>
        <p:blipFill>
          <a:blip r:embed="rId3" cstate="print"/>
          <a:srcRect/>
          <a:stretch>
            <a:fillRect/>
          </a:stretch>
        </p:blipFill>
        <p:spPr bwMode="auto">
          <a:xfrm>
            <a:off x="6781800" y="1524000"/>
            <a:ext cx="1219200" cy="1219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304800"/>
            <a:ext cx="8001000" cy="1323439"/>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rgbClr val="FFFFCC"/>
                </a:solidFill>
                <a:latin typeface="Arial" charset="0"/>
                <a:cs typeface="Times New Roman" pitchFamily="18" charset="0"/>
              </a:rPr>
              <a:t>Neden Çocuklar İstismar Edildiklerini Söylemezler?</a:t>
            </a:r>
            <a:endParaRPr lang="tr-TR" sz="4000">
              <a:solidFill>
                <a:srgbClr val="FFFFCC"/>
              </a:solidFill>
              <a:latin typeface="Arial" charset="0"/>
            </a:endParaRPr>
          </a:p>
        </p:txBody>
      </p:sp>
      <p:pic>
        <p:nvPicPr>
          <p:cNvPr id="26629" name="Picture 2" descr="D:\Belgelerim\Çalışma Dosyası\SUNU ÇALIŞMA\Cinsel İstismar\861644_20223104.jpg"/>
          <p:cNvPicPr>
            <a:picLocks noChangeAspect="1" noChangeArrowheads="1"/>
          </p:cNvPicPr>
          <p:nvPr/>
        </p:nvPicPr>
        <p:blipFill>
          <a:blip r:embed="rId3" cstate="print"/>
          <a:srcRect/>
          <a:stretch>
            <a:fillRect/>
          </a:stretch>
        </p:blipFill>
        <p:spPr bwMode="auto">
          <a:xfrm>
            <a:off x="1905000" y="1752600"/>
            <a:ext cx="4922838" cy="4800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77200" cy="1816100"/>
          </a:xfrm>
          <a:prstGeom prst="rect">
            <a:avLst/>
          </a:prstGeom>
          <a:ln w="76200">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tr-TR" sz="2800" b="1" dirty="0"/>
              <a:t>Ona kimsenin inanmayacağından korkarlar.</a:t>
            </a:r>
          </a:p>
          <a:p>
            <a:pPr algn="ctr" fontAlgn="auto">
              <a:spcBef>
                <a:spcPts val="0"/>
              </a:spcBef>
              <a:spcAft>
                <a:spcPts val="0"/>
              </a:spcAft>
              <a:defRPr/>
            </a:pPr>
            <a:r>
              <a:rPr lang="tr-TR" sz="2800" b="1" dirty="0"/>
              <a:t>Cinsel istismarın kendi hataları olduğundan ve bu yüzden başlarının belaya girmesinden korkarlar.</a:t>
            </a:r>
          </a:p>
          <a:p>
            <a:pPr algn="ctr" fontAlgn="auto">
              <a:spcBef>
                <a:spcPts val="0"/>
              </a:spcBef>
              <a:spcAft>
                <a:spcPts val="0"/>
              </a:spcAft>
              <a:defRPr/>
            </a:pPr>
            <a:r>
              <a:rPr lang="tr-TR" sz="2800" b="1" dirty="0"/>
              <a:t>Çocuk,böyle bir şeyi nasıl anlatacağını bilmeyebilir.</a:t>
            </a:r>
          </a:p>
        </p:txBody>
      </p:sp>
      <p:pic>
        <p:nvPicPr>
          <p:cNvPr id="27651" name="Picture 2" descr="D:\Belgelerim\Resimlerim\SUNU RESİMLERİ\YAZISIZ RESİMLER\KAYGI-ŞİDDET-KORKU\KAYGI\42-15218027.jpg"/>
          <p:cNvPicPr>
            <a:picLocks noChangeAspect="1" noChangeArrowheads="1"/>
          </p:cNvPicPr>
          <p:nvPr/>
        </p:nvPicPr>
        <p:blipFill>
          <a:blip r:embed="rId2" cstate="print"/>
          <a:srcRect/>
          <a:stretch>
            <a:fillRect/>
          </a:stretch>
        </p:blipFill>
        <p:spPr bwMode="auto">
          <a:xfrm>
            <a:off x="1576388" y="2438400"/>
            <a:ext cx="6348412" cy="424497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8600" y="228600"/>
            <a:ext cx="8686800" cy="3540125"/>
          </a:xfrm>
          <a:prstGeom prst="rect">
            <a:avLst/>
          </a:prstGeom>
          <a:noFill/>
          <a:ln w="76200">
            <a:solidFill>
              <a:srgbClr val="C00000"/>
            </a:solidFill>
            <a:miter lim="800000"/>
            <a:headEnd/>
            <a:tailEnd/>
          </a:ln>
        </p:spPr>
        <p:txBody>
          <a:bodyPr>
            <a:spAutoFit/>
          </a:bodyPr>
          <a:lstStyle/>
          <a:p>
            <a:r>
              <a:rPr lang="tr-TR" sz="2800" b="1">
                <a:latin typeface="Calibri" pitchFamily="34" charset="0"/>
              </a:rPr>
              <a:t>Bu davranışlardan hoşlanmadığı halde,istismar eden kişiyi sevebilir ve onun başının belaya girmesinden korkabilir. İstismar eden kişi tarafından tehdit edilmiş; korkutulmuş olabilir.</a:t>
            </a:r>
          </a:p>
          <a:p>
            <a:r>
              <a:rPr lang="tr-TR" sz="2800" b="1">
                <a:solidFill>
                  <a:srgbClr val="002060"/>
                </a:solidFill>
                <a:latin typeface="Calibri" pitchFamily="34" charset="0"/>
              </a:rPr>
              <a:t>Bazı çocuklar bunun yanlış olduğunu bilmeyebilir.</a:t>
            </a:r>
          </a:p>
          <a:p>
            <a:r>
              <a:rPr lang="tr-TR" sz="2800" b="1">
                <a:solidFill>
                  <a:srgbClr val="002060"/>
                </a:solidFill>
                <a:latin typeface="Calibri" pitchFamily="34" charset="0"/>
              </a:rPr>
              <a:t>Daha büyük çocuklar bu konuda konuşmaktan utanç duyabilir. Çocuk konuşmak için uygun zaman,zemin ve kişi olmadığını düşünebilir.</a:t>
            </a:r>
          </a:p>
        </p:txBody>
      </p:sp>
      <p:pic>
        <p:nvPicPr>
          <p:cNvPr id="28675" name="Picture 2" descr="D:\Belgelerim\Resimlerim\SUNU RESİMLERİ\YAZISIZ RESİMLER\KAYGI-ŞİDDET-KORKU\KAYGI\Kopyası 42-16786582.jpg"/>
          <p:cNvPicPr>
            <a:picLocks noChangeAspect="1" noChangeArrowheads="1"/>
          </p:cNvPicPr>
          <p:nvPr/>
        </p:nvPicPr>
        <p:blipFill>
          <a:blip r:embed="rId3" cstate="print"/>
          <a:srcRect/>
          <a:stretch>
            <a:fillRect/>
          </a:stretch>
        </p:blipFill>
        <p:spPr bwMode="auto">
          <a:xfrm>
            <a:off x="228600" y="3933825"/>
            <a:ext cx="4725988" cy="26955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04788"/>
            <a:ext cx="6781800" cy="862012"/>
          </a:xfrm>
          <a:prstGeom prst="rect">
            <a:avLst/>
          </a:prstGeom>
          <a:ln w="155575" cmpd="tri">
            <a:solidFill>
              <a:srgbClr val="88160A"/>
            </a:solidFill>
          </a:ln>
        </p:spPr>
        <p:txBody>
          <a:bodyPr>
            <a:spAutoFit/>
          </a:bodyPr>
          <a:lstStyle/>
          <a:p>
            <a:pPr algn="ctr" fontAlgn="auto">
              <a:spcBef>
                <a:spcPts val="0"/>
              </a:spcBef>
              <a:spcAft>
                <a:spcPts val="0"/>
              </a:spcAft>
              <a:defRPr/>
            </a:pPr>
            <a:r>
              <a:rPr lang="tr-TR" sz="5000" b="1" dirty="0">
                <a:solidFill>
                  <a:schemeClr val="tx2">
                    <a:lumMod val="50000"/>
                  </a:schemeClr>
                </a:solidFill>
                <a:latin typeface="+mn-lt"/>
              </a:rPr>
              <a:t>ÇOCUK İHMALİ</a:t>
            </a:r>
          </a:p>
        </p:txBody>
      </p:sp>
      <p:pic>
        <p:nvPicPr>
          <p:cNvPr id="1026" name="Picture 2" descr="D:\Belgelerim\Çalışma Dosyası\SUNU ÇALIŞMA\Cinsel İstismar\Resimler\42-15224228.jpg"/>
          <p:cNvPicPr>
            <a:picLocks noChangeAspect="1" noChangeArrowheads="1"/>
          </p:cNvPicPr>
          <p:nvPr/>
        </p:nvPicPr>
        <p:blipFill>
          <a:blip r:embed="rId2" cstate="print"/>
          <a:srcRect/>
          <a:stretch>
            <a:fillRect/>
          </a:stretch>
        </p:blipFill>
        <p:spPr bwMode="auto">
          <a:xfrm>
            <a:off x="1828800" y="1295400"/>
            <a:ext cx="5489575"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Belgelerim\Çalışma Dosyası\PANO ÇALIŞMALARIM\TEK KONULU AFİŞLER\Resimler\saat.jpg"/>
          <p:cNvPicPr>
            <a:picLocks noChangeAspect="1" noChangeArrowheads="1"/>
          </p:cNvPicPr>
          <p:nvPr/>
        </p:nvPicPr>
        <p:blipFill>
          <a:blip r:embed="rId2" cstate="print"/>
          <a:srcRect/>
          <a:stretch>
            <a:fillRect/>
          </a:stretch>
        </p:blipFill>
        <p:spPr bwMode="auto">
          <a:xfrm>
            <a:off x="838200" y="2286000"/>
            <a:ext cx="3524250" cy="3532188"/>
          </a:xfrm>
          <a:prstGeom prst="rect">
            <a:avLst/>
          </a:prstGeom>
          <a:noFill/>
          <a:ln w="9525">
            <a:noFill/>
            <a:miter lim="800000"/>
            <a:headEnd/>
            <a:tailEnd/>
          </a:ln>
        </p:spPr>
      </p:pic>
      <p:sp>
        <p:nvSpPr>
          <p:cNvPr id="5" name="Rectangle 1"/>
          <p:cNvSpPr>
            <a:spLocks noChangeArrowheads="1"/>
          </p:cNvSpPr>
          <p:nvPr/>
        </p:nvSpPr>
        <p:spPr bwMode="auto">
          <a:xfrm>
            <a:off x="838200" y="304800"/>
            <a:ext cx="7467600" cy="1323439"/>
          </a:xfrm>
          <a:prstGeom prst="rect">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chemeClr val="bg1"/>
                </a:solidFill>
                <a:latin typeface="Arial" charset="0"/>
                <a:cs typeface="Times New Roman" pitchFamily="18" charset="0"/>
              </a:rPr>
              <a:t>Çocuklar  Sonunda </a:t>
            </a:r>
          </a:p>
          <a:p>
            <a:pPr algn="ctr"/>
            <a:r>
              <a:rPr lang="tr-TR" sz="4000" b="1">
                <a:solidFill>
                  <a:schemeClr val="bg1"/>
                </a:solidFill>
                <a:latin typeface="Arial" charset="0"/>
                <a:cs typeface="Times New Roman" pitchFamily="18" charset="0"/>
              </a:rPr>
              <a:t>Nasıl  Söylerler?</a:t>
            </a:r>
            <a:endParaRPr lang="tr-TR" sz="4000">
              <a:solidFill>
                <a:schemeClr val="bg1"/>
              </a:solidFill>
              <a:latin typeface="Arial" charset="0"/>
            </a:endParaRPr>
          </a:p>
        </p:txBody>
      </p:sp>
      <p:sp>
        <p:nvSpPr>
          <p:cNvPr id="29702" name="TextBox 5"/>
          <p:cNvSpPr txBox="1">
            <a:spLocks noChangeArrowheads="1"/>
          </p:cNvSpPr>
          <p:nvPr/>
        </p:nvSpPr>
        <p:spPr bwMode="auto">
          <a:xfrm>
            <a:off x="5791200" y="1524000"/>
            <a:ext cx="2057400" cy="4708525"/>
          </a:xfrm>
          <a:prstGeom prst="rect">
            <a:avLst/>
          </a:prstGeom>
          <a:noFill/>
          <a:ln w="9525">
            <a:noFill/>
            <a:miter lim="800000"/>
            <a:headEnd/>
            <a:tailEnd/>
          </a:ln>
        </p:spPr>
        <p:txBody>
          <a:bodyPr>
            <a:spAutoFit/>
          </a:bodyPr>
          <a:lstStyle/>
          <a:p>
            <a:r>
              <a:rPr lang="tr-TR" sz="30000">
                <a:solidFill>
                  <a:srgbClr val="FF0000"/>
                </a:solidFill>
                <a:cs typeface="Arial" charset="0"/>
              </a:rPr>
              <a:t>?</a:t>
            </a: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4343400" cy="4832350"/>
          </a:xfrm>
          <a:prstGeom prst="rect">
            <a:avLst/>
          </a:prstGeom>
          <a:ln w="76200">
            <a:solidFill>
              <a:srgbClr val="000099"/>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tr-TR" sz="2800" b="1" dirty="0"/>
              <a:t>İstismarın derecesi,sıklığı artar ve çocuğu korkutursa. </a:t>
            </a:r>
            <a:r>
              <a:rPr lang="tr-TR" sz="2800" b="1" dirty="0">
                <a:solidFill>
                  <a:srgbClr val="C00000"/>
                </a:solidFill>
              </a:rPr>
              <a:t>Cinsel istismardan korunmayla ilgili bilgi alırsa ve kendisine yapılanın doğru olmadığını fark </a:t>
            </a:r>
            <a:r>
              <a:rPr lang="tr-TR" sz="2800" b="1" dirty="0" smtClean="0">
                <a:solidFill>
                  <a:srgbClr val="C00000"/>
                </a:solidFill>
              </a:rPr>
              <a:t>ederse. Söylenmesi </a:t>
            </a:r>
            <a:r>
              <a:rPr lang="tr-TR" sz="2800" b="1" dirty="0">
                <a:solidFill>
                  <a:srgbClr val="C00000"/>
                </a:solidFill>
              </a:rPr>
              <a:t>gerektiğini öğrenirse.</a:t>
            </a:r>
          </a:p>
          <a:p>
            <a:pPr algn="ctr" fontAlgn="auto">
              <a:spcBef>
                <a:spcPts val="0"/>
              </a:spcBef>
              <a:spcAft>
                <a:spcPts val="0"/>
              </a:spcAft>
              <a:defRPr/>
            </a:pPr>
            <a:r>
              <a:rPr lang="tr-TR" sz="2800" b="1" dirty="0"/>
              <a:t>Çocuklar sırlarını en yakın arkadaşları ile paylaşmak isteyebilirler.</a:t>
            </a:r>
          </a:p>
        </p:txBody>
      </p:sp>
      <p:pic>
        <p:nvPicPr>
          <p:cNvPr id="30723" name="Picture 2" descr="D:\Belgelerim\Resimlerim\SUNU RESİMLERİ\YAZISIZ RESİMLER\TRAFİK İŞARETLERİ\Kopyası 872194_47100842.jpg"/>
          <p:cNvPicPr>
            <a:picLocks noChangeAspect="1" noChangeArrowheads="1"/>
          </p:cNvPicPr>
          <p:nvPr/>
        </p:nvPicPr>
        <p:blipFill>
          <a:blip r:embed="rId3" cstate="print"/>
          <a:srcRect/>
          <a:stretch>
            <a:fillRect/>
          </a:stretch>
        </p:blipFill>
        <p:spPr bwMode="auto">
          <a:xfrm>
            <a:off x="5105400" y="1447800"/>
            <a:ext cx="3622675" cy="3505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229600" cy="3539430"/>
          </a:xfrm>
          <a:prstGeom prst="rect">
            <a:avLst/>
          </a:prstGeom>
          <a:ln w="76200">
            <a:solidFill>
              <a:srgbClr val="000099"/>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solidFill>
                  <a:schemeClr val="tx1"/>
                </a:solidFill>
              </a:rPr>
              <a:t>Kardeşleri kendisinin ilk istismar edildiği yaşa gelmişse onları korumak maksadıyla. </a:t>
            </a:r>
          </a:p>
          <a:p>
            <a:pPr fontAlgn="auto">
              <a:spcBef>
                <a:spcPts val="0"/>
              </a:spcBef>
              <a:spcAft>
                <a:spcPts val="0"/>
              </a:spcAft>
              <a:defRPr/>
            </a:pPr>
            <a:r>
              <a:rPr lang="tr-TR" sz="2800" b="1" dirty="0">
                <a:solidFill>
                  <a:srgbClr val="C00000"/>
                </a:solidFill>
              </a:rPr>
              <a:t>Ergenliğe gelmişse hamilelikten korkar ya da istismarcının baskısından kurtulmak için.</a:t>
            </a:r>
          </a:p>
          <a:p>
            <a:pPr fontAlgn="auto">
              <a:spcBef>
                <a:spcPts val="0"/>
              </a:spcBef>
              <a:spcAft>
                <a:spcPts val="0"/>
              </a:spcAft>
              <a:defRPr/>
            </a:pPr>
            <a:endParaRPr lang="tr-TR" sz="2800" b="1" dirty="0">
              <a:solidFill>
                <a:srgbClr val="C00000"/>
              </a:solidFill>
            </a:endParaRPr>
          </a:p>
          <a:p>
            <a:pPr fontAlgn="auto">
              <a:spcBef>
                <a:spcPts val="0"/>
              </a:spcBef>
              <a:spcAft>
                <a:spcPts val="0"/>
              </a:spcAft>
              <a:defRPr/>
            </a:pPr>
            <a:r>
              <a:rPr lang="tr-TR" sz="2800" b="1" dirty="0">
                <a:solidFill>
                  <a:schemeClr val="tx1"/>
                </a:solidFill>
              </a:rPr>
              <a:t>Çocuk güvenebileceği ve kendisi ile yakından ilgilenen bir yetişkinle karşılaştığı zaman.</a:t>
            </a:r>
          </a:p>
          <a:p>
            <a:pPr fontAlgn="auto">
              <a:spcBef>
                <a:spcPts val="0"/>
              </a:spcBef>
              <a:spcAft>
                <a:spcPts val="0"/>
              </a:spcAft>
              <a:defRPr/>
            </a:pPr>
            <a:r>
              <a:rPr lang="tr-TR" sz="2800" b="1" dirty="0">
                <a:solidFill>
                  <a:srgbClr val="C00000"/>
                </a:solidFill>
              </a:rPr>
              <a:t>Fiziksel bir </a:t>
            </a:r>
            <a:r>
              <a:rPr lang="tr-TR" sz="2800" b="1" dirty="0" smtClean="0">
                <a:solidFill>
                  <a:srgbClr val="C00000"/>
                </a:solidFill>
              </a:rPr>
              <a:t>yakınma sonrası </a:t>
            </a:r>
            <a:r>
              <a:rPr lang="tr-TR" sz="2800" b="1" dirty="0">
                <a:solidFill>
                  <a:srgbClr val="C00000"/>
                </a:solidFill>
              </a:rPr>
              <a:t>doktora gittiğinde.</a:t>
            </a:r>
          </a:p>
        </p:txBody>
      </p:sp>
      <p:pic>
        <p:nvPicPr>
          <p:cNvPr id="31747" name="Picture 2" descr="D:\Belgelerim\Çalışma Dosyası\PANO ÇALIŞMALARIM\TEK KONULU AFİŞLER\Kopyası 1113096_42782006.jpg"/>
          <p:cNvPicPr>
            <a:picLocks noChangeAspect="1" noChangeArrowheads="1"/>
          </p:cNvPicPr>
          <p:nvPr/>
        </p:nvPicPr>
        <p:blipFill>
          <a:blip r:embed="rId3" cstate="print"/>
          <a:srcRect/>
          <a:stretch>
            <a:fillRect/>
          </a:stretch>
        </p:blipFill>
        <p:spPr bwMode="auto">
          <a:xfrm>
            <a:off x="304800" y="4495800"/>
            <a:ext cx="3581400" cy="21891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219200" y="304800"/>
            <a:ext cx="6248400" cy="1323439"/>
          </a:xfrm>
          <a:prstGeom prst="rect">
            <a:avLst/>
          </a:prstGeom>
          <a:solidFill>
            <a:schemeClr val="accent4">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tr-TR" sz="4000" b="1">
                <a:solidFill>
                  <a:schemeClr val="bg1"/>
                </a:solidFill>
                <a:cs typeface="Times New Roman" pitchFamily="18" charset="0"/>
              </a:rPr>
              <a:t>ÇOCUĞUN CİNSEL İSTİSMARININ SONUÇLARI</a:t>
            </a:r>
            <a:endParaRPr lang="tr-TR" sz="4000">
              <a:solidFill>
                <a:schemeClr val="bg1"/>
              </a:solidFill>
            </a:endParaRPr>
          </a:p>
        </p:txBody>
      </p:sp>
      <p:sp>
        <p:nvSpPr>
          <p:cNvPr id="3" name="Rectangle 2"/>
          <p:cNvSpPr/>
          <p:nvPr/>
        </p:nvSpPr>
        <p:spPr>
          <a:xfrm>
            <a:off x="1219200" y="2209800"/>
            <a:ext cx="6400800" cy="3539430"/>
          </a:xfrm>
          <a:prstGeom prst="rect">
            <a:avLst/>
          </a:prstGeom>
          <a:ln w="571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2800" b="1" dirty="0">
                <a:solidFill>
                  <a:srgbClr val="FF0000"/>
                </a:solidFill>
              </a:rPr>
              <a:t>1- </a:t>
            </a:r>
            <a:r>
              <a:rPr lang="tr-TR" sz="2800" b="1" dirty="0"/>
              <a:t>Giderek artan cinsel davranışlar.</a:t>
            </a:r>
          </a:p>
          <a:p>
            <a:pPr fontAlgn="auto">
              <a:spcBef>
                <a:spcPts val="0"/>
              </a:spcBef>
              <a:spcAft>
                <a:spcPts val="0"/>
              </a:spcAft>
              <a:defRPr/>
            </a:pPr>
            <a:r>
              <a:rPr lang="tr-TR" sz="2800" b="1" dirty="0">
                <a:solidFill>
                  <a:srgbClr val="FF0000"/>
                </a:solidFill>
              </a:rPr>
              <a:t>2-</a:t>
            </a:r>
            <a:r>
              <a:rPr lang="tr-TR" sz="2800" b="1" dirty="0"/>
              <a:t> Suçluluk duygusu.</a:t>
            </a:r>
          </a:p>
          <a:p>
            <a:pPr fontAlgn="auto">
              <a:spcBef>
                <a:spcPts val="0"/>
              </a:spcBef>
              <a:spcAft>
                <a:spcPts val="0"/>
              </a:spcAft>
              <a:defRPr/>
            </a:pPr>
            <a:r>
              <a:rPr lang="tr-TR" sz="2800" b="1" dirty="0">
                <a:solidFill>
                  <a:srgbClr val="FF0000"/>
                </a:solidFill>
              </a:rPr>
              <a:t>3-</a:t>
            </a:r>
            <a:r>
              <a:rPr lang="tr-TR" sz="2800" b="1" dirty="0"/>
              <a:t> Depresyon gelişme riski.</a:t>
            </a:r>
          </a:p>
          <a:p>
            <a:pPr fontAlgn="auto">
              <a:spcBef>
                <a:spcPts val="0"/>
              </a:spcBef>
              <a:spcAft>
                <a:spcPts val="0"/>
              </a:spcAft>
              <a:defRPr/>
            </a:pPr>
            <a:r>
              <a:rPr lang="tr-TR" sz="2800" b="1" dirty="0">
                <a:solidFill>
                  <a:srgbClr val="FF0000"/>
                </a:solidFill>
              </a:rPr>
              <a:t>4-</a:t>
            </a:r>
            <a:r>
              <a:rPr lang="tr-TR" sz="2800" b="1" dirty="0"/>
              <a:t> Anksiyete ,travma sonrası stres</a:t>
            </a:r>
          </a:p>
          <a:p>
            <a:pPr fontAlgn="auto">
              <a:spcBef>
                <a:spcPts val="0"/>
              </a:spcBef>
              <a:spcAft>
                <a:spcPts val="0"/>
              </a:spcAft>
              <a:defRPr/>
            </a:pPr>
            <a:r>
              <a:rPr lang="tr-TR" sz="2800" b="1" dirty="0">
                <a:solidFill>
                  <a:srgbClr val="FF0000"/>
                </a:solidFill>
              </a:rPr>
              <a:t>5-</a:t>
            </a:r>
            <a:r>
              <a:rPr lang="tr-TR" sz="2800" b="1" dirty="0"/>
              <a:t> Kendine zarar </a:t>
            </a:r>
            <a:r>
              <a:rPr lang="tr-TR" sz="2800" b="1" dirty="0" smtClean="0"/>
              <a:t>verme,intihar </a:t>
            </a:r>
            <a:r>
              <a:rPr lang="tr-TR" sz="2800" b="1" dirty="0"/>
              <a:t>düşüncesi.</a:t>
            </a:r>
          </a:p>
          <a:p>
            <a:pPr fontAlgn="auto">
              <a:spcBef>
                <a:spcPts val="0"/>
              </a:spcBef>
              <a:spcAft>
                <a:spcPts val="0"/>
              </a:spcAft>
              <a:defRPr/>
            </a:pPr>
            <a:r>
              <a:rPr lang="tr-TR" sz="2800" b="1" dirty="0">
                <a:solidFill>
                  <a:srgbClr val="FF0000"/>
                </a:solidFill>
              </a:rPr>
              <a:t>6-</a:t>
            </a:r>
            <a:r>
              <a:rPr lang="tr-TR" sz="2800" b="1" dirty="0"/>
              <a:t> Kişilik bozuklukları.</a:t>
            </a:r>
          </a:p>
          <a:p>
            <a:pPr fontAlgn="auto">
              <a:spcBef>
                <a:spcPts val="0"/>
              </a:spcBef>
              <a:spcAft>
                <a:spcPts val="0"/>
              </a:spcAft>
              <a:defRPr/>
            </a:pPr>
            <a:r>
              <a:rPr lang="tr-TR" sz="2800" b="1" dirty="0">
                <a:solidFill>
                  <a:srgbClr val="FF0000"/>
                </a:solidFill>
              </a:rPr>
              <a:t>7-</a:t>
            </a:r>
            <a:r>
              <a:rPr lang="tr-TR" sz="2800" b="1" dirty="0"/>
              <a:t> Alkol ve uyuşturucu kullanımında artış </a:t>
            </a:r>
            <a:endParaRPr lang="tr-TR" sz="2800" b="1" dirty="0" smtClean="0"/>
          </a:p>
          <a:p>
            <a:pPr fontAlgn="auto">
              <a:spcBef>
                <a:spcPts val="0"/>
              </a:spcBef>
              <a:spcAft>
                <a:spcPts val="0"/>
              </a:spcAft>
              <a:defRPr/>
            </a:pPr>
            <a:r>
              <a:rPr lang="tr-TR" sz="2800" b="1" dirty="0" smtClean="0">
                <a:solidFill>
                  <a:srgbClr val="FF0000"/>
                </a:solidFill>
              </a:rPr>
              <a:t>8- </a:t>
            </a:r>
            <a:r>
              <a:rPr lang="tr-TR" sz="2800" b="1" dirty="0" smtClean="0">
                <a:solidFill>
                  <a:schemeClr val="tx1"/>
                </a:solidFill>
              </a:rPr>
              <a:t>Eğitim Öğretiminde başarısızlık</a:t>
            </a:r>
            <a:endParaRPr lang="tr-TR" sz="2800" b="1" dirty="0">
              <a:solidFill>
                <a:schemeClr val="tx1"/>
              </a:solidFill>
            </a:endParaRP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228600"/>
            <a:ext cx="7162800" cy="1323439"/>
          </a:xfrm>
          <a:prstGeom prst="rect">
            <a:avLst/>
          </a:prstGeom>
          <a:solidFill>
            <a:schemeClr val="accent4">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tr-TR" sz="4000" b="1" dirty="0"/>
              <a:t>Cinsel istismarın her derecesi için akılda tutulması gerekenler</a:t>
            </a:r>
            <a:endParaRPr lang="tr-TR" sz="4000" dirty="0">
              <a:solidFill>
                <a:schemeClr val="bg1"/>
              </a:solidFill>
            </a:endParaRPr>
          </a:p>
        </p:txBody>
      </p:sp>
      <p:sp>
        <p:nvSpPr>
          <p:cNvPr id="18433" name="Rectangle 1"/>
          <p:cNvSpPr>
            <a:spLocks noChangeArrowheads="1"/>
          </p:cNvSpPr>
          <p:nvPr/>
        </p:nvSpPr>
        <p:spPr bwMode="auto">
          <a:xfrm>
            <a:off x="609600" y="2098675"/>
            <a:ext cx="7924800" cy="3540125"/>
          </a:xfrm>
          <a:prstGeom prst="rect">
            <a:avLst/>
          </a:prstGeom>
          <a:noFill/>
          <a:ln w="57150">
            <a:solidFill>
              <a:schemeClr val="accent4">
                <a:lumMod val="50000"/>
              </a:schemeClr>
            </a:solidFill>
            <a:miter lim="800000"/>
            <a:headEnd/>
            <a:tailEnd/>
          </a:ln>
          <a:effectLst/>
        </p:spPr>
        <p:txBody>
          <a:bodyPr anchor="ctr">
            <a:spAutoFit/>
          </a:bodyPr>
          <a:lstStyle/>
          <a:p>
            <a:r>
              <a:rPr lang="tr-TR" sz="2800" b="1">
                <a:solidFill>
                  <a:srgbClr val="FF0000"/>
                </a:solidFill>
                <a:cs typeface="Times New Roman" pitchFamily="18" charset="0"/>
              </a:rPr>
              <a:t>Kimse cinsel istismara maruz kalmak istemez.</a:t>
            </a:r>
            <a:endParaRPr lang="tr-TR" sz="2800">
              <a:solidFill>
                <a:srgbClr val="FF0000"/>
              </a:solidFill>
            </a:endParaRPr>
          </a:p>
          <a:p>
            <a:pPr eaLnBrk="0" hangingPunct="0"/>
            <a:r>
              <a:rPr lang="tr-TR" sz="2800" b="1">
                <a:cs typeface="Times New Roman" pitchFamily="18" charset="0"/>
              </a:rPr>
              <a:t>Kimse cinsel istismarı hak etmez.</a:t>
            </a:r>
            <a:endParaRPr lang="tr-TR" sz="2800"/>
          </a:p>
          <a:p>
            <a:pPr eaLnBrk="0" hangingPunct="0"/>
            <a:r>
              <a:rPr lang="tr-TR" sz="2800" b="1">
                <a:solidFill>
                  <a:srgbClr val="FF0000"/>
                </a:solidFill>
                <a:cs typeface="Times New Roman" pitchFamily="18" charset="0"/>
              </a:rPr>
              <a:t>Hiçbir davranış cinsel istismar için neden olarak gösterilemez.</a:t>
            </a:r>
            <a:endParaRPr lang="tr-TR" sz="2800">
              <a:solidFill>
                <a:srgbClr val="FF0000"/>
              </a:solidFill>
            </a:endParaRPr>
          </a:p>
          <a:p>
            <a:pPr eaLnBrk="0" hangingPunct="0"/>
            <a:r>
              <a:rPr lang="tr-TR" sz="2800" b="1">
                <a:cs typeface="Times New Roman" pitchFamily="18" charset="0"/>
              </a:rPr>
              <a:t>Her tür cinsel istismar kanunlar ve toplum önünde suçtur. </a:t>
            </a:r>
            <a:r>
              <a:rPr lang="tr-TR" sz="2800" b="1"/>
              <a:t>Bütün toplumlarda nefretle karşılanır.</a:t>
            </a:r>
            <a:endParaRPr lang="tr-TR" sz="2800"/>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D:\Belgelerim\Resimlerim\SUNU RESİMLERİ\YAZISIZ RESİMLER\AİLE VE ÇOCUK\AİLE VE ÇOCUK\Kopyası 42-15474093.jpg"/>
          <p:cNvPicPr>
            <a:picLocks noChangeAspect="1" noChangeArrowheads="1"/>
          </p:cNvPicPr>
          <p:nvPr/>
        </p:nvPicPr>
        <p:blipFill>
          <a:blip r:embed="rId3" cstate="print"/>
          <a:srcRect/>
          <a:stretch>
            <a:fillRect/>
          </a:stretch>
        </p:blipFill>
        <p:spPr bwMode="auto">
          <a:xfrm>
            <a:off x="1524000" y="1752600"/>
            <a:ext cx="5826515" cy="4495800"/>
          </a:xfrm>
          <a:prstGeom prst="rect">
            <a:avLst/>
          </a:prstGeom>
          <a:noFill/>
          <a:ln w="9525">
            <a:noFill/>
            <a:miter lim="800000"/>
            <a:headEnd/>
            <a:tailEnd/>
          </a:ln>
        </p:spPr>
      </p:pic>
      <p:sp>
        <p:nvSpPr>
          <p:cNvPr id="4" name="Rectangle 1"/>
          <p:cNvSpPr>
            <a:spLocks noChangeArrowheads="1"/>
          </p:cNvSpPr>
          <p:nvPr/>
        </p:nvSpPr>
        <p:spPr bwMode="auto">
          <a:xfrm>
            <a:off x="762000" y="228600"/>
            <a:ext cx="7848600" cy="1323975"/>
          </a:xfrm>
          <a:prstGeom prst="rect">
            <a:avLst/>
          </a:prstGeom>
          <a:ln w="114300" cap="rnd" cmpd="dbl">
            <a:solidFill>
              <a:srgbClr val="C0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4000" b="1" dirty="0">
                <a:solidFill>
                  <a:srgbClr val="000099"/>
                </a:solidFill>
              </a:rPr>
              <a:t>ÇOCUKLARINIZA ÖĞRETEBİLECEKLERİNİZ.</a:t>
            </a:r>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876800" y="838200"/>
            <a:ext cx="3886200" cy="4832092"/>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smtClean="0">
                <a:solidFill>
                  <a:schemeClr val="tx1"/>
                </a:solidFill>
                <a:cs typeface="Times New Roman" pitchFamily="18" charset="0"/>
              </a:rPr>
              <a:t>Yabancılardan gelen yardım tekliflerini kabul etmemesi öğretilmelidir.</a:t>
            </a:r>
            <a:endParaRPr lang="tr-TR" sz="2800" b="1" dirty="0">
              <a:solidFill>
                <a:schemeClr val="tx1"/>
              </a:solidFill>
              <a:cs typeface="Times New Roman" pitchFamily="18" charset="0"/>
            </a:endParaRPr>
          </a:p>
          <a:p>
            <a:endParaRPr lang="tr-TR" sz="2800" b="1" dirty="0">
              <a:solidFill>
                <a:schemeClr val="tx1"/>
              </a:solidFill>
            </a:endParaRPr>
          </a:p>
          <a:p>
            <a:pPr eaLnBrk="0" hangingPunct="0"/>
            <a:r>
              <a:rPr lang="tr-TR" sz="2800" b="1" dirty="0" smtClean="0">
                <a:solidFill>
                  <a:srgbClr val="C00000"/>
                </a:solidFill>
                <a:cs typeface="Times New Roman" pitchFamily="18" charset="0"/>
              </a:rPr>
              <a:t>Küçük Örneklerle anlatılabilir. Şöyle şöyle olursa ne yaparsın gibi sorular hem çocuğun mevcut bilgilerini test eder hem de daha iyi kavramasını sağlar.</a:t>
            </a:r>
            <a:endParaRPr lang="tr-TR" sz="2800" b="1" dirty="0">
              <a:solidFill>
                <a:srgbClr val="C00000"/>
              </a:solidFill>
            </a:endParaRPr>
          </a:p>
        </p:txBody>
      </p:sp>
      <p:sp>
        <p:nvSpPr>
          <p:cNvPr id="3" name="Rectangle 1"/>
          <p:cNvSpPr>
            <a:spLocks noChangeArrowheads="1"/>
          </p:cNvSpPr>
          <p:nvPr/>
        </p:nvSpPr>
        <p:spPr bwMode="auto">
          <a:xfrm>
            <a:off x="381000" y="838200"/>
            <a:ext cx="3962400" cy="3970318"/>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rgbClr val="C00000"/>
                </a:solidFill>
                <a:cs typeface="Times New Roman" pitchFamily="18" charset="0"/>
              </a:rPr>
              <a:t>Yabancılar konusunda çocuklar eğitilmelidir. </a:t>
            </a:r>
            <a:r>
              <a:rPr lang="tr-TR" sz="2800" b="1" dirty="0" smtClean="0">
                <a:solidFill>
                  <a:schemeClr val="tx1"/>
                </a:solidFill>
                <a:cs typeface="Times New Roman" pitchFamily="18" charset="0"/>
              </a:rPr>
              <a:t>Çocuk yabancı birisinin verdiği hediyeyi türü ne olursa olsun kabul etmemesi, ille de kabul etmek istiyorsa mutlaka anne babasına sorması öğretilmelidir.</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yolda yürürken yanına araba yanaşıp sana bir adres sorsa, kendilerini o adrese götürmelerini isterse ne yaparsın ??</a:t>
            </a:r>
            <a:endParaRPr lang="tr-TR" sz="2800" b="1" dirty="0">
              <a:solidFill>
                <a:schemeClr val="tx1"/>
              </a:solidFill>
            </a:endParaRPr>
          </a:p>
        </p:txBody>
      </p:sp>
      <p:sp>
        <p:nvSpPr>
          <p:cNvPr id="5" name="Rectangle 1"/>
          <p:cNvSpPr>
            <a:spLocks noChangeArrowheads="1"/>
          </p:cNvSpPr>
          <p:nvPr/>
        </p:nvSpPr>
        <p:spPr bwMode="auto">
          <a:xfrm>
            <a:off x="4953000" y="1295400"/>
            <a:ext cx="3581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Okul çıkışında bir kadın gelse, annen hasta oldu hastanede yatıyor, seni ona götüreceğim dese ne yaparsın.</a:t>
            </a:r>
            <a:endParaRPr lang="tr-TR" sz="2800" b="1" dirty="0">
              <a:solidFill>
                <a:schemeClr val="tx1"/>
              </a:solidFill>
            </a:endParaRPr>
          </a:p>
        </p:txBody>
      </p:sp>
      <p:sp>
        <p:nvSpPr>
          <p:cNvPr id="6" name="Rectangle 1"/>
          <p:cNvSpPr>
            <a:spLocks noChangeArrowheads="1"/>
          </p:cNvSpPr>
          <p:nvPr/>
        </p:nvSpPr>
        <p:spPr bwMode="auto">
          <a:xfrm>
            <a:off x="685800" y="4724400"/>
            <a:ext cx="7391400" cy="954107"/>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0" hangingPunct="0"/>
            <a:r>
              <a:rPr lang="tr-TR" sz="2800" b="1" dirty="0" smtClean="0">
                <a:solidFill>
                  <a:schemeClr val="tx1"/>
                </a:solidFill>
                <a:cs typeface="Times New Roman" pitchFamily="18" charset="0"/>
              </a:rPr>
              <a:t>Paketlerimi evime çıkarmama yardım eder misin diyen bir yabancıya yardım eder misin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81000" y="1295400"/>
            <a:ext cx="3200400" cy="3108543"/>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13yaşındaki çocuğunuza 18-19 yaşında birisi gelse senle arkadaş olmak istediğini söylese ne yaparsın diye sorsanız ?</a:t>
            </a:r>
            <a:endParaRPr lang="tr-TR" sz="2800" b="1" dirty="0">
              <a:solidFill>
                <a:schemeClr val="tx1"/>
              </a:solidFill>
            </a:endParaRPr>
          </a:p>
        </p:txBody>
      </p:sp>
      <p:sp>
        <p:nvSpPr>
          <p:cNvPr id="5" name="Rectangle 1"/>
          <p:cNvSpPr>
            <a:spLocks noChangeArrowheads="1"/>
          </p:cNvSpPr>
          <p:nvPr/>
        </p:nvSpPr>
        <p:spPr bwMode="auto">
          <a:xfrm>
            <a:off x="4648200" y="1295400"/>
            <a:ext cx="3733800" cy="2677656"/>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16 yaşındaki çocuğunuza 24-25 yaşında birisi sana arkadaş olmak istediğini söylese ne yaparsın diye sorsanız ?</a:t>
            </a:r>
            <a:endParaRPr lang="tr-TR" sz="2800" b="1" dirty="0">
              <a:solidFill>
                <a:schemeClr val="tx1"/>
              </a:solidFill>
            </a:endParaRPr>
          </a:p>
        </p:txBody>
      </p:sp>
      <p:sp>
        <p:nvSpPr>
          <p:cNvPr id="7" name="Rectangle 1"/>
          <p:cNvSpPr>
            <a:spLocks noChangeArrowheads="1"/>
          </p:cNvSpPr>
          <p:nvPr/>
        </p:nvSpPr>
        <p:spPr bwMode="auto">
          <a:xfrm>
            <a:off x="609600" y="5029200"/>
            <a:ext cx="7391400" cy="1384995"/>
          </a:xfrm>
          <a:prstGeom prst="rect">
            <a:avLst/>
          </a:prstGeom>
          <a:ln w="114300" cap="rnd" cmpd="dbl">
            <a:solidFill>
              <a:schemeClr val="accent3">
                <a:lumMod val="50000"/>
              </a:schemeClr>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Arkadaşlıklar aynı yaş gruplarında olmalıdır. Çocuklarınız öğretmelisiniz. Okuldan ve kendi yaş grubundan arkadaşlıklar edinmesini.</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0" y="381000"/>
            <a:ext cx="3962400" cy="600164"/>
          </a:xfrm>
          <a:prstGeom prst="rect">
            <a:avLst/>
          </a:prstGeom>
          <a:ln w="114300" cap="rnd" cmpd="dbl">
            <a:solidFill>
              <a:srgbClr val="FF0000"/>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3300" b="1" dirty="0" smtClean="0">
                <a:solidFill>
                  <a:schemeClr val="tx2">
                    <a:lumMod val="75000"/>
                  </a:schemeClr>
                </a:solidFill>
                <a:cs typeface="Times New Roman" pitchFamily="18" charset="0"/>
              </a:rPr>
              <a:t>Örneklerle anlatın.</a:t>
            </a:r>
            <a:endParaRPr lang="tr-TR" sz="3300" b="1" dirty="0">
              <a:solidFill>
                <a:schemeClr val="tx2">
                  <a:lumMod val="75000"/>
                </a:schemeClr>
              </a:solidFill>
            </a:endParaRPr>
          </a:p>
        </p:txBody>
      </p:sp>
      <p:sp>
        <p:nvSpPr>
          <p:cNvPr id="4" name="Rectangle 1"/>
          <p:cNvSpPr>
            <a:spLocks noChangeArrowheads="1"/>
          </p:cNvSpPr>
          <p:nvPr/>
        </p:nvSpPr>
        <p:spPr bwMode="auto">
          <a:xfrm>
            <a:off x="304800" y="1447800"/>
            <a:ext cx="28956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Sen parkta oynarken yanına bir adam gelse, köpeğini kaybettiğini, onunla birlikte aramanı istese ne yaparsın. </a:t>
            </a:r>
            <a:endParaRPr lang="tr-TR" sz="2800" b="1" dirty="0">
              <a:solidFill>
                <a:schemeClr val="tx1"/>
              </a:solidFill>
            </a:endParaRPr>
          </a:p>
        </p:txBody>
      </p:sp>
      <p:sp>
        <p:nvSpPr>
          <p:cNvPr id="5" name="Rectangle 1"/>
          <p:cNvSpPr>
            <a:spLocks noChangeArrowheads="1"/>
          </p:cNvSpPr>
          <p:nvPr/>
        </p:nvSpPr>
        <p:spPr bwMode="auto">
          <a:xfrm>
            <a:off x="304800" y="5257800"/>
            <a:ext cx="80010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Yapılan araştırmalar bu gibi bir durumda çocukların yüzde sekseninin bu teklifi kabul ettiğini göstermiştir.</a:t>
            </a:r>
            <a:endParaRPr lang="tr-TR" sz="2800" b="1" dirty="0">
              <a:solidFill>
                <a:schemeClr val="tx1"/>
              </a:solidFill>
            </a:endParaRPr>
          </a:p>
        </p:txBody>
      </p:sp>
      <p:pic>
        <p:nvPicPr>
          <p:cNvPr id="1027" name="Picture 3" descr="D:\Documents\RESIMLERIM\SUNU RESİMLERİ\YAZISIZ RESİMLER\AİLE VE ÇOCUK\ÇOCUK RESİMLERİ\ÇOCUK32.jpg"/>
          <p:cNvPicPr>
            <a:picLocks noChangeAspect="1" noChangeArrowheads="1"/>
          </p:cNvPicPr>
          <p:nvPr/>
        </p:nvPicPr>
        <p:blipFill>
          <a:blip r:embed="rId3" cstate="print"/>
          <a:srcRect/>
          <a:stretch>
            <a:fillRect/>
          </a:stretch>
        </p:blipFill>
        <p:spPr bwMode="auto">
          <a:xfrm>
            <a:off x="3505200" y="1447800"/>
            <a:ext cx="5151549" cy="34290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11238"/>
            <a:ext cx="4343400" cy="5694362"/>
          </a:xfrm>
          <a:prstGeom prst="rect">
            <a:avLst/>
          </a:prstGeom>
          <a:ln w="101600" cmpd="thinThick">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tr-TR" sz="2800" b="1" dirty="0"/>
              <a:t>Çocuk ihmali </a:t>
            </a:r>
            <a:r>
              <a:rPr lang="tr-TR" sz="2800" b="1" dirty="0" smtClean="0"/>
              <a:t>başta </a:t>
            </a:r>
            <a:r>
              <a:rPr lang="tr-TR" sz="2800" b="1" dirty="0"/>
              <a:t>anne babaları olmak üzere, kendilerine  bakmakla yükümlü kimseler ve diğer yetişkinlerin çocuğun beslenme, giyinme, barınma, eğitim, sağlık ve sevgi gibi temel gereksinimlerini ihmal etmeleri sonucu çocuğun bedensel, duygusal, zihinsel ve toplumsal gelişimlerinin engellenmesidir.</a:t>
            </a:r>
          </a:p>
        </p:txBody>
      </p:sp>
      <p:sp>
        <p:nvSpPr>
          <p:cNvPr id="6" name="TextBox 5"/>
          <p:cNvSpPr txBox="1"/>
          <p:nvPr/>
        </p:nvSpPr>
        <p:spPr>
          <a:xfrm>
            <a:off x="304800" y="76200"/>
            <a:ext cx="6705600" cy="646113"/>
          </a:xfrm>
          <a:prstGeom prst="rect">
            <a:avLst/>
          </a:prstGeom>
          <a:solidFill>
            <a:schemeClr val="tx1">
              <a:lumMod val="75000"/>
              <a:lumOff val="25000"/>
            </a:schemeClr>
          </a:solidFill>
          <a:ln>
            <a:solidFill>
              <a:schemeClr val="tx1">
                <a:lumMod val="95000"/>
                <a:lumOff val="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tr-TR" sz="3600" b="1" dirty="0">
                <a:solidFill>
                  <a:schemeClr val="bg1"/>
                </a:solidFill>
              </a:rPr>
              <a:t>ÇOCUK İHMALİ NE DEMEKTİR ? </a:t>
            </a:r>
          </a:p>
        </p:txBody>
      </p:sp>
      <p:pic>
        <p:nvPicPr>
          <p:cNvPr id="5" name="Picture 2" descr="D:\Belgelerim\Resimlerim\SUNU RESİMLERİ\DSCF3935.jpg"/>
          <p:cNvPicPr>
            <a:picLocks noChangeAspect="1" noChangeArrowheads="1"/>
          </p:cNvPicPr>
          <p:nvPr/>
        </p:nvPicPr>
        <p:blipFill>
          <a:blip r:embed="rId2" cstate="print"/>
          <a:srcRect/>
          <a:stretch>
            <a:fillRect/>
          </a:stretch>
        </p:blipFill>
        <p:spPr bwMode="auto">
          <a:xfrm>
            <a:off x="5105400" y="1447800"/>
            <a:ext cx="3600450" cy="4800600"/>
          </a:xfrm>
          <a:prstGeom prst="rect">
            <a:avLst/>
          </a:prstGeom>
          <a:ln>
            <a:noFill/>
          </a:ln>
          <a:effectLst>
            <a:outerShdw blurRad="190500" algn="tl" rotWithShape="0">
              <a:srgbClr val="000000">
                <a:alpha val="70000"/>
              </a:srgbClr>
            </a:outerShdw>
          </a:effectLst>
        </p:spPr>
      </p:pic>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04800"/>
            <a:ext cx="3962400" cy="3970318"/>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fontAlgn="auto">
              <a:spcBef>
                <a:spcPts val="0"/>
              </a:spcBef>
              <a:spcAft>
                <a:spcPts val="0"/>
              </a:spcAft>
              <a:defRPr/>
            </a:pPr>
            <a:r>
              <a:rPr lang="tr-TR" sz="2800" b="1" dirty="0"/>
              <a:t>Cinsel yönden kötüye kullanıma </a:t>
            </a:r>
            <a:r>
              <a:rPr lang="tr-TR" sz="2800" b="1" dirty="0" smtClean="0"/>
              <a:t>yada kendisine zorla dokunmaya kalkışan, bir yere götürmeye çalışan </a:t>
            </a:r>
            <a:r>
              <a:rPr lang="tr-TR" sz="2800" b="1" dirty="0"/>
              <a:t>birisi ile karşılaştıklarında "yüksek sesle bağırmaları" öğretilmelidir</a:t>
            </a:r>
            <a:r>
              <a:rPr lang="tr-TR" sz="2800" b="1" dirty="0" smtClean="0"/>
              <a:t>.</a:t>
            </a:r>
            <a:endParaRPr lang="tr-TR" sz="2800" b="1" dirty="0"/>
          </a:p>
        </p:txBody>
      </p:sp>
      <p:pic>
        <p:nvPicPr>
          <p:cNvPr id="3074" name="Picture 2" descr="D:\Documents\RESIMLERIM\SUNU RESİMLERİ\YAZISIZ RESİMLER\AİLE VE ÇOCUK\ÇOCUK RESİMLERİ\42-15256656.jpg"/>
          <p:cNvPicPr>
            <a:picLocks noChangeAspect="1" noChangeArrowheads="1"/>
          </p:cNvPicPr>
          <p:nvPr/>
        </p:nvPicPr>
        <p:blipFill>
          <a:blip r:embed="rId2" cstate="print"/>
          <a:srcRect/>
          <a:stretch>
            <a:fillRect/>
          </a:stretch>
        </p:blipFill>
        <p:spPr bwMode="auto">
          <a:xfrm>
            <a:off x="4572000" y="304800"/>
            <a:ext cx="3937635" cy="3962400"/>
          </a:xfrm>
          <a:prstGeom prst="rect">
            <a:avLst/>
          </a:prstGeom>
          <a:noFill/>
        </p:spPr>
      </p:pic>
      <p:sp>
        <p:nvSpPr>
          <p:cNvPr id="5" name="Rectangle 1"/>
          <p:cNvSpPr>
            <a:spLocks noChangeArrowheads="1"/>
          </p:cNvSpPr>
          <p:nvPr/>
        </p:nvSpPr>
        <p:spPr bwMode="auto">
          <a:xfrm>
            <a:off x="228600" y="4876800"/>
            <a:ext cx="8382000" cy="1815882"/>
          </a:xfrm>
          <a:prstGeom prst="rect">
            <a:avLst/>
          </a:prstGeom>
          <a:ln w="114300" cap="rnd" cmpd="dbl">
            <a:solidFill>
              <a:srgbClr val="8E0000"/>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spTree>
  </p:cSld>
  <p:clrMapOvr>
    <a:masterClrMapping/>
  </p:clrMapOvr>
  <p:transition spd="slow">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381000"/>
            <a:ext cx="39624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Çocuklara oyun, çalışma yaptıkları yerlerin insanların kalabalık olduğu yerler olduğu öğretilmeli. Tenha yerler hakkında bilgi verilmeli. Issız sokak araları, parklar, inşaatlar vb.</a:t>
            </a:r>
            <a:endParaRPr lang="tr-TR" sz="2800" b="1" dirty="0">
              <a:solidFill>
                <a:schemeClr val="tx1"/>
              </a:solidFill>
            </a:endParaRPr>
          </a:p>
        </p:txBody>
      </p:sp>
      <p:pic>
        <p:nvPicPr>
          <p:cNvPr id="4099" name="Picture 3" descr="D:\Documents\RESIMLERIM\SUNU RESİMLERİ\YAZISIZ RESİMLER\AİLE VE ÇOCUK\ÇOCUK RESİMLERİ\42-15227452.jpg"/>
          <p:cNvPicPr>
            <a:picLocks noChangeAspect="1" noChangeArrowheads="1"/>
          </p:cNvPicPr>
          <p:nvPr/>
        </p:nvPicPr>
        <p:blipFill>
          <a:blip r:embed="rId3" cstate="print"/>
          <a:srcRect/>
          <a:stretch>
            <a:fillRect/>
          </a:stretch>
        </p:blipFill>
        <p:spPr bwMode="auto">
          <a:xfrm>
            <a:off x="4724400" y="304800"/>
            <a:ext cx="4230710" cy="4114800"/>
          </a:xfrm>
          <a:prstGeom prst="rect">
            <a:avLst/>
          </a:prstGeom>
          <a:noFill/>
        </p:spPr>
      </p:pic>
      <p:sp>
        <p:nvSpPr>
          <p:cNvPr id="7" name="Rectangle 1"/>
          <p:cNvSpPr>
            <a:spLocks noChangeArrowheads="1"/>
          </p:cNvSpPr>
          <p:nvPr/>
        </p:nvSpPr>
        <p:spPr bwMode="auto">
          <a:xfrm>
            <a:off x="381000" y="4724400"/>
            <a:ext cx="8153400" cy="1384995"/>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chemeClr val="tx1"/>
                </a:solidFill>
                <a:cs typeface="Times New Roman" pitchFamily="18" charset="0"/>
              </a:rPr>
              <a:t>Bazı çocuklar korkak olmadıklarını göstermek için uygun olmayan yerlerden geçmek isteyebilirler. </a:t>
            </a:r>
            <a:r>
              <a:rPr lang="tr-TR" sz="2800" b="1" dirty="0" smtClean="0">
                <a:solidFill>
                  <a:srgbClr val="FF0000"/>
                </a:solidFill>
                <a:cs typeface="Times New Roman" pitchFamily="18" charset="0"/>
              </a:rPr>
              <a:t>Tedbirin korkaklık olmadığı öğretilmelidir.</a:t>
            </a:r>
            <a:endParaRPr lang="tr-TR" sz="2800" b="1" dirty="0">
              <a:solidFill>
                <a:srgbClr val="FF0000"/>
              </a:solidFill>
            </a:endParaRPr>
          </a:p>
        </p:txBody>
      </p:sp>
    </p:spTree>
  </p:cSld>
  <p:clrMapOvr>
    <a:masterClrMapping/>
  </p:clrMapOvr>
  <p:transition spd="slow">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724400" y="381000"/>
            <a:ext cx="4191000" cy="5078313"/>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tr-TR" sz="2700" b="1" dirty="0" smtClean="0">
                <a:solidFill>
                  <a:schemeClr val="tx1"/>
                </a:solidFill>
                <a:cs typeface="Times New Roman" pitchFamily="18" charset="0"/>
              </a:rPr>
              <a:t>Vücutlarının özel yerleri yaralandığı </a:t>
            </a:r>
            <a:r>
              <a:rPr lang="tr-TR" sz="2700" b="1" dirty="0">
                <a:solidFill>
                  <a:schemeClr val="tx1"/>
                </a:solidFill>
                <a:cs typeface="Times New Roman" pitchFamily="18" charset="0"/>
              </a:rPr>
              <a:t>ya da hastalandığında yalnız doktorların  veya ana babalarının  dokunabileceği öğretilmelidir.</a:t>
            </a:r>
          </a:p>
          <a:p>
            <a:endParaRPr lang="tr-TR" sz="2700" b="1" dirty="0">
              <a:solidFill>
                <a:schemeClr val="tx1"/>
              </a:solidFill>
            </a:endParaRPr>
          </a:p>
          <a:p>
            <a:pPr eaLnBrk="0" hangingPunct="0"/>
            <a:r>
              <a:rPr lang="tr-TR" sz="2700" b="1" dirty="0" smtClean="0">
                <a:solidFill>
                  <a:schemeClr val="tx1"/>
                </a:solidFill>
                <a:cs typeface="Times New Roman" pitchFamily="18" charset="0"/>
              </a:rPr>
              <a:t>Başka yada yabancı birisinin böyle bir istekte bulunması halinde derhal oradan uzaklaşması, ailesine haber vermesi öğretilmelidir.</a:t>
            </a:r>
            <a:endParaRPr lang="tr-TR" sz="2700" b="1" dirty="0">
              <a:solidFill>
                <a:schemeClr val="tx1"/>
              </a:solidFill>
            </a:endParaRPr>
          </a:p>
        </p:txBody>
      </p:sp>
      <p:sp>
        <p:nvSpPr>
          <p:cNvPr id="3" name="Rectangle 1"/>
          <p:cNvSpPr>
            <a:spLocks noChangeArrowheads="1"/>
          </p:cNvSpPr>
          <p:nvPr/>
        </p:nvSpPr>
        <p:spPr bwMode="auto">
          <a:xfrm>
            <a:off x="228600" y="381000"/>
            <a:ext cx="41910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a:solidFill>
                  <a:schemeClr val="tx1"/>
                </a:solidFill>
                <a:cs typeface="Times New Roman" pitchFamily="18" charset="0"/>
              </a:rPr>
              <a:t>Rahatsız olacakları herhangi bir biçimde, kendilerine </a:t>
            </a:r>
            <a:r>
              <a:rPr lang="tr-TR" sz="2800" b="1" dirty="0">
                <a:solidFill>
                  <a:srgbClr val="FF0000"/>
                </a:solidFill>
                <a:cs typeface="Times New Roman" pitchFamily="18" charset="0"/>
              </a:rPr>
              <a:t>dokundurtmama</a:t>
            </a:r>
            <a:r>
              <a:rPr lang="tr-TR" sz="2800" b="1" dirty="0">
                <a:solidFill>
                  <a:schemeClr val="tx1"/>
                </a:solidFill>
                <a:cs typeface="Times New Roman" pitchFamily="18" charset="0"/>
              </a:rPr>
              <a:t> hakkına sahip oldukları  öğretilmelidir</a:t>
            </a:r>
            <a:r>
              <a:rPr lang="tr-TR" sz="2800" b="1" dirty="0" smtClean="0">
                <a:solidFill>
                  <a:schemeClr val="tx1"/>
                </a:solidFill>
                <a:cs typeface="Times New Roman" pitchFamily="18" charset="0"/>
              </a:rPr>
              <a:t>.</a:t>
            </a:r>
            <a:endParaRPr lang="tr-TR" sz="2800" b="1" dirty="0">
              <a:solidFill>
                <a:schemeClr val="tx1"/>
              </a:solidFill>
            </a:endParaRPr>
          </a:p>
        </p:txBody>
      </p:sp>
      <p:pic>
        <p:nvPicPr>
          <p:cNvPr id="2051" name="Picture 3" descr="D:\Documents\RESIMLERIM\SUNU RESİMLERİ\YAZISIZ RESİMLER\MESLEKLER\HASTANE\42-18869067.jpg"/>
          <p:cNvPicPr>
            <a:picLocks noChangeAspect="1" noChangeArrowheads="1"/>
          </p:cNvPicPr>
          <p:nvPr/>
        </p:nvPicPr>
        <p:blipFill>
          <a:blip r:embed="rId2" cstate="print"/>
          <a:srcRect/>
          <a:stretch>
            <a:fillRect/>
          </a:stretch>
        </p:blipFill>
        <p:spPr bwMode="auto">
          <a:xfrm>
            <a:off x="152400" y="3276600"/>
            <a:ext cx="4334936" cy="289560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685800"/>
            <a:ext cx="3810000" cy="5262979"/>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tr-TR" sz="2800" b="1" dirty="0" smtClean="0"/>
              <a:t>Zorla kötüye </a:t>
            </a:r>
            <a:r>
              <a:rPr lang="tr-TR" sz="2800" b="1" dirty="0"/>
              <a:t>kullanıma kalkışan birisi ile karşılaştıklarında "yüksek sesle bağırmaları" öğretilmelidir.</a:t>
            </a:r>
          </a:p>
          <a:p>
            <a:pPr fontAlgn="auto">
              <a:spcBef>
                <a:spcPts val="0"/>
              </a:spcBef>
              <a:spcAft>
                <a:spcPts val="0"/>
              </a:spcAft>
              <a:defRPr/>
            </a:pPr>
            <a:endParaRPr lang="tr-TR" sz="2800" b="1" dirty="0"/>
          </a:p>
          <a:p>
            <a:pPr fontAlgn="auto">
              <a:spcBef>
                <a:spcPts val="0"/>
              </a:spcBef>
              <a:spcAft>
                <a:spcPts val="0"/>
              </a:spcAft>
              <a:defRPr/>
            </a:pPr>
            <a:r>
              <a:rPr lang="tr-TR" sz="2800" b="1" dirty="0" smtClean="0"/>
              <a:t>Çocuklara kötüye </a:t>
            </a:r>
            <a:r>
              <a:rPr lang="tr-TR" sz="2800" b="1" dirty="0"/>
              <a:t>kullanıldıklarını kime (anne ve babaya) ve nasıl anlatacakları öğretilmelidir.</a:t>
            </a:r>
          </a:p>
        </p:txBody>
      </p:sp>
      <p:pic>
        <p:nvPicPr>
          <p:cNvPr id="36867" name="Picture 2" descr="D:\Belgelerim\Resimlerim\SUNU RESİMLERİ\YAZISIZ RESİMLER\AİLE VE ÇOCUK\AİLE VE ÇOCUK\42-15784189.jpg"/>
          <p:cNvPicPr>
            <a:picLocks noChangeAspect="1" noChangeArrowheads="1"/>
          </p:cNvPicPr>
          <p:nvPr/>
        </p:nvPicPr>
        <p:blipFill>
          <a:blip r:embed="rId3" cstate="print"/>
          <a:srcRect/>
          <a:stretch>
            <a:fillRect/>
          </a:stretch>
        </p:blipFill>
        <p:spPr bwMode="auto">
          <a:xfrm>
            <a:off x="4800600" y="711200"/>
            <a:ext cx="3835400" cy="50800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648200" y="381000"/>
            <a:ext cx="3886200" cy="353943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r>
              <a:rPr lang="tr-TR" sz="2800" b="1" dirty="0" smtClean="0">
                <a:solidFill>
                  <a:schemeClr val="tx1"/>
                </a:solidFill>
                <a:cs typeface="Times New Roman" pitchFamily="18" charset="0"/>
              </a:rPr>
              <a:t>Çocuklarınıza nereye giderlerse gitsinler gittikleri yeri size söylemeleri konusunda eğitin. </a:t>
            </a:r>
          </a:p>
          <a:p>
            <a:r>
              <a:rPr lang="tr-TR" sz="2800" b="1" dirty="0" smtClean="0">
                <a:solidFill>
                  <a:schemeClr val="tx1"/>
                </a:solidFill>
                <a:cs typeface="Times New Roman" pitchFamily="18" charset="0"/>
              </a:rPr>
              <a:t>Arkadaşlarını ve onların ailelerini mutlaka tanıyın.</a:t>
            </a:r>
            <a:endParaRPr lang="tr-TR" sz="2800" b="1" dirty="0">
              <a:solidFill>
                <a:schemeClr val="tx1"/>
              </a:solidFill>
            </a:endParaRPr>
          </a:p>
        </p:txBody>
      </p:sp>
      <p:sp>
        <p:nvSpPr>
          <p:cNvPr id="3" name="Rectangle 1"/>
          <p:cNvSpPr>
            <a:spLocks noChangeArrowheads="1"/>
          </p:cNvSpPr>
          <p:nvPr/>
        </p:nvSpPr>
        <p:spPr bwMode="auto">
          <a:xfrm>
            <a:off x="304800" y="381000"/>
            <a:ext cx="3962400" cy="267765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rgbClr val="C00000"/>
                </a:solidFill>
                <a:cs typeface="Times New Roman" pitchFamily="18" charset="0"/>
              </a:rPr>
              <a:t>Çocuklara kapı eğitimi verilmelidir. </a:t>
            </a:r>
          </a:p>
          <a:p>
            <a:pPr eaLnBrk="0" hangingPunct="0"/>
            <a:r>
              <a:rPr lang="tr-TR" sz="2800" b="1" dirty="0" smtClean="0">
                <a:solidFill>
                  <a:schemeClr val="tx1"/>
                </a:solidFill>
                <a:cs typeface="Times New Roman" pitchFamily="18" charset="0"/>
              </a:rPr>
              <a:t>Evde birisi dahi olsa kapıyı yabancı birisi açmaması gerektiği öğretilmelidir.</a:t>
            </a:r>
            <a:endParaRPr lang="tr-TR" sz="2800" b="1" dirty="0">
              <a:solidFill>
                <a:schemeClr val="tx1"/>
              </a:solidFill>
            </a:endParaRPr>
          </a:p>
        </p:txBody>
      </p:sp>
      <p:sp>
        <p:nvSpPr>
          <p:cNvPr id="4" name="Rectangle 1"/>
          <p:cNvSpPr>
            <a:spLocks noChangeArrowheads="1"/>
          </p:cNvSpPr>
          <p:nvPr/>
        </p:nvSpPr>
        <p:spPr bwMode="auto">
          <a:xfrm>
            <a:off x="304800" y="3429000"/>
            <a:ext cx="3962400" cy="2246769"/>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r>
              <a:rPr lang="tr-TR" sz="2800" b="1" dirty="0" smtClean="0">
                <a:solidFill>
                  <a:schemeClr val="tx1"/>
                </a:solidFill>
                <a:cs typeface="Times New Roman" pitchFamily="18" charset="0"/>
              </a:rPr>
              <a:t>Tanıdık dahi olsa eve kimleri alıp almayacağı öğretilmelidir. Mesela teyzen geldiğin alabilirsin. </a:t>
            </a:r>
            <a:endParaRPr lang="tr-TR" sz="28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381000"/>
            <a:ext cx="4267200" cy="5693866"/>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hangingPunct="0"/>
            <a:r>
              <a:rPr lang="tr-TR" sz="2800" b="1" dirty="0" smtClean="0">
                <a:solidFill>
                  <a:srgbClr val="C00000"/>
                </a:solidFill>
                <a:cs typeface="Times New Roman" pitchFamily="18" charset="0"/>
              </a:rPr>
              <a:t>Çocuklara kaybolma eğitimi verilmelidir. </a:t>
            </a:r>
          </a:p>
          <a:p>
            <a:pPr eaLnBrk="0" hangingPunct="0"/>
            <a:r>
              <a:rPr lang="tr-TR" sz="2800" b="1" dirty="0" smtClean="0">
                <a:solidFill>
                  <a:schemeClr val="tx1"/>
                </a:solidFill>
                <a:cs typeface="Times New Roman" pitchFamily="18" charset="0"/>
              </a:rPr>
              <a:t>Herhangi bir yerde kaybolduğunda, yolunu şaşırdığında neler yapması gerektiğini öğretin. </a:t>
            </a:r>
          </a:p>
          <a:p>
            <a:pPr eaLnBrk="0" hangingPunct="0"/>
            <a:endParaRPr lang="tr-TR" sz="2800" b="1" dirty="0" smtClean="0">
              <a:solidFill>
                <a:schemeClr val="tx1"/>
              </a:solidFill>
              <a:cs typeface="Times New Roman" pitchFamily="18" charset="0"/>
            </a:endParaRPr>
          </a:p>
          <a:p>
            <a:pPr eaLnBrk="0" hangingPunct="0"/>
            <a:r>
              <a:rPr lang="tr-TR" sz="2800" b="1" dirty="0" smtClean="0">
                <a:solidFill>
                  <a:schemeClr val="tx1"/>
                </a:solidFill>
                <a:cs typeface="Times New Roman" pitchFamily="18" charset="0"/>
              </a:rPr>
              <a:t>Kimlerden yardım alabileceğini öğretin.  Sizin evinizin telefon numaralarını ezbere öğretin. Polis, zabıta, jandarma, resmi kurumlar.</a:t>
            </a:r>
            <a:endParaRPr lang="tr-TR" sz="2800" b="1" dirty="0">
              <a:solidFill>
                <a:schemeClr val="tx1"/>
              </a:solidFill>
            </a:endParaRPr>
          </a:p>
        </p:txBody>
      </p:sp>
      <p:pic>
        <p:nvPicPr>
          <p:cNvPr id="5122" name="Picture 2" descr="C:\Users\PDR BOLUM BASKANI\Desktop\polis_logo.jpg"/>
          <p:cNvPicPr>
            <a:picLocks noChangeAspect="1" noChangeArrowheads="1"/>
          </p:cNvPicPr>
          <p:nvPr/>
        </p:nvPicPr>
        <p:blipFill>
          <a:blip r:embed="rId2" cstate="print"/>
          <a:srcRect/>
          <a:stretch>
            <a:fillRect/>
          </a:stretch>
        </p:blipFill>
        <p:spPr bwMode="auto">
          <a:xfrm>
            <a:off x="5105400" y="381000"/>
            <a:ext cx="3733800" cy="51028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3400" y="685800"/>
            <a:ext cx="3124200" cy="3970338"/>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tr-TR" sz="2800" b="1" dirty="0"/>
              <a:t>Çocuklarınıza size güvenmelerini öğretin. Sevgi gösterin. </a:t>
            </a:r>
          </a:p>
          <a:p>
            <a:pPr fontAlgn="auto">
              <a:spcBef>
                <a:spcPts val="0"/>
              </a:spcBef>
              <a:spcAft>
                <a:spcPts val="0"/>
              </a:spcAft>
              <a:defRPr/>
            </a:pPr>
            <a:endParaRPr lang="tr-TR" sz="2800" b="1" dirty="0"/>
          </a:p>
          <a:p>
            <a:pPr fontAlgn="auto">
              <a:spcBef>
                <a:spcPts val="0"/>
              </a:spcBef>
              <a:spcAft>
                <a:spcPts val="0"/>
              </a:spcAft>
              <a:defRPr/>
            </a:pPr>
            <a:r>
              <a:rPr lang="tr-TR" sz="2800" b="1" dirty="0"/>
              <a:t>Sevgi gören çocuklar en güvenli yeri aile olduğunu bilir.</a:t>
            </a:r>
          </a:p>
        </p:txBody>
      </p:sp>
      <p:sp>
        <p:nvSpPr>
          <p:cNvPr id="5" name="Rectangle 1"/>
          <p:cNvSpPr>
            <a:spLocks noChangeArrowheads="1"/>
          </p:cNvSpPr>
          <p:nvPr/>
        </p:nvSpPr>
        <p:spPr bwMode="auto">
          <a:xfrm>
            <a:off x="685800" y="5522913"/>
            <a:ext cx="7848600" cy="523220"/>
          </a:xfrm>
          <a:prstGeom prst="rect">
            <a:avLst/>
          </a:prstGeom>
          <a:ln w="114300" cap="rnd" cmpd="dbl">
            <a:solidFill>
              <a:srgbClr val="000099"/>
            </a:solidFill>
            <a:beve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ctr" fontAlgn="auto">
              <a:spcBef>
                <a:spcPts val="0"/>
              </a:spcBef>
              <a:spcAft>
                <a:spcPts val="0"/>
              </a:spcAft>
              <a:defRPr/>
            </a:pPr>
            <a:r>
              <a:rPr lang="tr-TR" sz="2800" b="1" dirty="0" smtClean="0">
                <a:solidFill>
                  <a:srgbClr val="FF0000"/>
                </a:solidFill>
              </a:rPr>
              <a:t>SEVGİNİZİ </a:t>
            </a:r>
            <a:r>
              <a:rPr lang="tr-TR" sz="2800" b="1" dirty="0">
                <a:solidFill>
                  <a:srgbClr val="FF0000"/>
                </a:solidFill>
              </a:rPr>
              <a:t>DAVRANIŞLARINIZLA GÖSTERİN.</a:t>
            </a:r>
          </a:p>
        </p:txBody>
      </p:sp>
      <p:pic>
        <p:nvPicPr>
          <p:cNvPr id="37892" name="Picture 1" descr="D:\Belgelerim\Resimlerim\SUNU RESİMLERİ\YAZISIZ RESİMLER\AİLE VE ÇOCUK\BABA VE ÇOCUK\42-16529148.jpg"/>
          <p:cNvPicPr>
            <a:picLocks noChangeAspect="1" noChangeArrowheads="1"/>
          </p:cNvPicPr>
          <p:nvPr/>
        </p:nvPicPr>
        <p:blipFill>
          <a:blip r:embed="rId3" cstate="print"/>
          <a:srcRect/>
          <a:stretch>
            <a:fillRect/>
          </a:stretch>
        </p:blipFill>
        <p:spPr bwMode="auto">
          <a:xfrm>
            <a:off x="3962400" y="1066800"/>
            <a:ext cx="4905375" cy="32766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79512" y="260648"/>
            <a:ext cx="8856984" cy="4082752"/>
          </a:xfrm>
          <a:prstGeom prst="rect">
            <a:avLst/>
          </a:prstGeom>
          <a:noFill/>
          <a:ln w="9525">
            <a:noFill/>
            <a:miter lim="800000"/>
            <a:headEnd/>
            <a:tailEnd/>
          </a:ln>
        </p:spPr>
      </p:pic>
      <p:sp>
        <p:nvSpPr>
          <p:cNvPr id="5" name="Dikdörtgen 4"/>
          <p:cNvSpPr/>
          <p:nvPr/>
        </p:nvSpPr>
        <p:spPr>
          <a:xfrm>
            <a:off x="1053352" y="4191000"/>
            <a:ext cx="7100047"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DİNLEDİĞİNİZ İÇİN </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Dikdörtgen"/>
          <p:cNvSpPr/>
          <p:nvPr/>
        </p:nvSpPr>
        <p:spPr>
          <a:xfrm>
            <a:off x="3143240" y="6286520"/>
            <a:ext cx="2364815" cy="369332"/>
          </a:xfrm>
          <a:prstGeom prst="rect">
            <a:avLst/>
          </a:prstGeom>
        </p:spPr>
        <p:txBody>
          <a:bodyPr wrap="none">
            <a:spAutoFit/>
          </a:bodyPr>
          <a:lstStyle/>
          <a:p>
            <a:r>
              <a:rPr lang="tr-TR" u="sng" dirty="0" smtClean="0">
                <a:hlinkClick r:id="rId4"/>
              </a:rPr>
              <a:t>www.</a:t>
            </a:r>
            <a:r>
              <a:rPr lang="tr-TR" u="sng" dirty="0" err="1" smtClean="0">
                <a:hlinkClick r:id="rId4"/>
              </a:rPr>
              <a:t>egitimhane</a:t>
            </a:r>
            <a:r>
              <a:rPr lang="tr-TR" u="sng" dirty="0" smtClean="0">
                <a:hlinkClick r:id="rId4"/>
              </a:rPr>
              <a:t>.com</a:t>
            </a:r>
            <a:endParaRPr lang="tr-TR" dirty="0"/>
          </a:p>
        </p:txBody>
      </p:sp>
    </p:spTree>
    <p:extLst>
      <p:ext uri="{BB962C8B-B14F-4D97-AF65-F5344CB8AC3E}">
        <p14:creationId xmlns="" xmlns:p14="http://schemas.microsoft.com/office/powerpoint/2010/main" val="30817438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6" name="Rectangle 5"/>
          <p:cNvSpPr/>
          <p:nvPr/>
        </p:nvSpPr>
        <p:spPr>
          <a:xfrm>
            <a:off x="228600" y="1828800"/>
            <a:ext cx="3124200" cy="19383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tıbi bakımının yapılmaması yada geciktirilmesi.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Evden kovulması</a:t>
            </a:r>
          </a:p>
        </p:txBody>
      </p:sp>
      <p:sp>
        <p:nvSpPr>
          <p:cNvPr id="10" name="Rectangle 9"/>
          <p:cNvSpPr/>
          <p:nvPr/>
        </p:nvSpPr>
        <p:spPr>
          <a:xfrm>
            <a:off x="228600" y="4267200"/>
            <a:ext cx="3124200" cy="554038"/>
          </a:xfrm>
          <a:prstGeom prst="rect">
            <a:avLst/>
          </a:prstGeom>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Terk Edilmesi</a:t>
            </a:r>
          </a:p>
        </p:txBody>
      </p:sp>
      <p:sp>
        <p:nvSpPr>
          <p:cNvPr id="14" name="Rectangle 13"/>
          <p:cNvSpPr/>
          <p:nvPr/>
        </p:nvSpPr>
        <p:spPr>
          <a:xfrm>
            <a:off x="152400" y="52578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t>Beslenme-giyim ve temizliğinin yeterince sağlanmaması</a:t>
            </a:r>
          </a:p>
        </p:txBody>
      </p:sp>
      <p:sp>
        <p:nvSpPr>
          <p:cNvPr id="15" name="Rectangle 14"/>
          <p:cNvSpPr/>
          <p:nvPr/>
        </p:nvSpPr>
        <p:spPr>
          <a:xfrm>
            <a:off x="152400" y="6096000"/>
            <a:ext cx="8839200" cy="523220"/>
          </a:xfrm>
          <a:prstGeom prst="rect">
            <a:avLst/>
          </a:prstGeom>
          <a:solidFill>
            <a:schemeClr val="tx1">
              <a:lumMod val="85000"/>
              <a:lumOff val="1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tr-TR" sz="2800" b="1" dirty="0"/>
              <a:t>Güvenliğinin sağlanmaması ve tehlikeler maruz bırakılması</a:t>
            </a:r>
          </a:p>
        </p:txBody>
      </p:sp>
      <p:pic>
        <p:nvPicPr>
          <p:cNvPr id="5140" name="Picture 4" descr="D:\Belgelerim\Çalışma Dosyası\SUNU ÇALIŞMA\Cinsel İstismar\Resimler\Kopyası 1069764_89793209.jpg"/>
          <p:cNvPicPr>
            <a:picLocks noChangeAspect="1" noChangeArrowheads="1"/>
          </p:cNvPicPr>
          <p:nvPr/>
        </p:nvPicPr>
        <p:blipFill>
          <a:blip r:embed="rId3" cstate="print"/>
          <a:srcRect/>
          <a:stretch>
            <a:fillRect/>
          </a:stretch>
        </p:blipFill>
        <p:spPr bwMode="auto">
          <a:xfrm>
            <a:off x="3657600" y="1746250"/>
            <a:ext cx="5016500" cy="33655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A) FİZİKSEL İHMAL</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2176463"/>
            <a:ext cx="5105400" cy="19383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lumMod val="95000"/>
                    <a:lumOff val="5000"/>
                  </a:schemeClr>
                </a:solidFill>
              </a:rPr>
              <a:t>Uzun süre başkalarının yanına bırakılması, bakımdan kaçınmak amacıyla sık sık kaldığı yerin değiştirilmesi.</a:t>
            </a:r>
          </a:p>
        </p:txBody>
      </p:sp>
      <p:sp>
        <p:nvSpPr>
          <p:cNvPr id="12" name="Rectangle 11"/>
          <p:cNvSpPr/>
          <p:nvPr/>
        </p:nvSpPr>
        <p:spPr>
          <a:xfrm>
            <a:off x="228600" y="4094163"/>
            <a:ext cx="5105400" cy="554037"/>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Uzun süre yalnız bırakılması</a:t>
            </a:r>
          </a:p>
        </p:txBody>
      </p:sp>
      <p:sp>
        <p:nvSpPr>
          <p:cNvPr id="13" name="Rectangle 12"/>
          <p:cNvSpPr/>
          <p:nvPr/>
        </p:nvSpPr>
        <p:spPr>
          <a:xfrm>
            <a:off x="228600" y="4648200"/>
            <a:ext cx="5105400" cy="1016000"/>
          </a:xfrm>
          <a:prstGeom prst="rect">
            <a:avLst/>
          </a:prstGeom>
          <a:solidFill>
            <a:schemeClr val="bg1"/>
          </a:solidFill>
          <a:ln w="762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solidFill>
                  <a:schemeClr val="tx1"/>
                </a:solidFill>
              </a:rPr>
              <a:t>Evde tehlikelere karşı korunmaması</a:t>
            </a:r>
          </a:p>
        </p:txBody>
      </p:sp>
      <p:pic>
        <p:nvPicPr>
          <p:cNvPr id="6158" name="Picture 2" descr="D:\Belgelerim\Çalışma Dosyası\SUNU ÇALIŞMA\Cinsel İstismar\Resimler\42-18270468.jpg"/>
          <p:cNvPicPr>
            <a:picLocks noChangeAspect="1" noChangeArrowheads="1"/>
          </p:cNvPicPr>
          <p:nvPr/>
        </p:nvPicPr>
        <p:blipFill>
          <a:blip r:embed="rId2" cstate="print"/>
          <a:srcRect/>
          <a:stretch>
            <a:fillRect/>
          </a:stretch>
        </p:blipFill>
        <p:spPr bwMode="auto">
          <a:xfrm>
            <a:off x="5715000" y="1900238"/>
            <a:ext cx="2895600" cy="434816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88160A"/>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B) EĞİTİMSEL İHMAL</a:t>
            </a:r>
          </a:p>
        </p:txBody>
      </p:sp>
      <p:sp>
        <p:nvSpPr>
          <p:cNvPr id="6" name="Rectangle 5"/>
          <p:cNvSpPr/>
          <p:nvPr/>
        </p:nvSpPr>
        <p:spPr>
          <a:xfrm>
            <a:off x="228600" y="1828800"/>
            <a:ext cx="4343400" cy="1938338"/>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Okuldan kaçmasını yineleyen çocuklara müdahale de  bulunulmaması.</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9" name="Rectangle 8"/>
          <p:cNvSpPr/>
          <p:nvPr/>
        </p:nvSpPr>
        <p:spPr>
          <a:xfrm>
            <a:off x="228600" y="3733800"/>
            <a:ext cx="4343400" cy="1477963"/>
          </a:xfrm>
          <a:prstGeom prst="rect">
            <a:avLst/>
          </a:prstGeom>
          <a:ln w="76200">
            <a:solidFill>
              <a:srgbClr val="88160A"/>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uygun olan yaşta gitmesi gereken okullara kaydedilmemesi</a:t>
            </a:r>
          </a:p>
        </p:txBody>
      </p:sp>
      <p:sp>
        <p:nvSpPr>
          <p:cNvPr id="14" name="Rectangle 13"/>
          <p:cNvSpPr/>
          <p:nvPr/>
        </p:nvSpPr>
        <p:spPr>
          <a:xfrm>
            <a:off x="228600" y="5334000"/>
            <a:ext cx="8686800" cy="1384995"/>
          </a:xfrm>
          <a:prstGeom prst="rect">
            <a:avLst/>
          </a:prstGeom>
          <a:solidFill>
            <a:schemeClr val="bg1"/>
          </a:solidFill>
          <a:ln w="76200">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2800" b="1" dirty="0">
                <a:solidFill>
                  <a:srgbClr val="88160A"/>
                </a:solidFill>
              </a:rPr>
              <a:t>Çocuğun uzun süre nedensiz olarak okula gönderilmemesi ve öğrenimine uygun olmayan nedenlerle son verilmesi.</a:t>
            </a:r>
          </a:p>
        </p:txBody>
      </p:sp>
      <p:pic>
        <p:nvPicPr>
          <p:cNvPr id="7184" name="Picture 4" descr="D:\Belgelerim\Resimlerim\SUNU RESİMLERİ\YAZISIZ RESİMLER\DERS ÇALIŞMA VE DERSLER\DERS ÇALIŞMA 4\Kopyası IH074727.jpg"/>
          <p:cNvPicPr>
            <a:picLocks noChangeAspect="1" noChangeArrowheads="1"/>
          </p:cNvPicPr>
          <p:nvPr/>
        </p:nvPicPr>
        <p:blipFill>
          <a:blip r:embed="rId2" cstate="print"/>
          <a:srcRect/>
          <a:stretch>
            <a:fillRect/>
          </a:stretch>
        </p:blipFill>
        <p:spPr bwMode="auto">
          <a:xfrm>
            <a:off x="4724400" y="1905000"/>
            <a:ext cx="4152900" cy="2971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3810000" cy="707886"/>
          </a:xfrm>
          <a:prstGeom prst="rect">
            <a:avLst/>
          </a:prstGeom>
          <a:ln/>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tr-TR" sz="4000" b="1" dirty="0">
                <a:solidFill>
                  <a:schemeClr val="bg1"/>
                </a:solidFill>
              </a:rPr>
              <a:t>ÇOCUK İHMALİ</a:t>
            </a:r>
          </a:p>
        </p:txBody>
      </p:sp>
      <p:sp>
        <p:nvSpPr>
          <p:cNvPr id="5" name="Rectangle 4"/>
          <p:cNvSpPr/>
          <p:nvPr/>
        </p:nvSpPr>
        <p:spPr>
          <a:xfrm>
            <a:off x="228600" y="1066800"/>
            <a:ext cx="8458200" cy="553998"/>
          </a:xfrm>
          <a:prstGeom prst="rect">
            <a:avLst/>
          </a:prstGeom>
          <a:solidFill>
            <a:srgbClr val="185010"/>
          </a:solidFill>
          <a:ln>
            <a:solidFill>
              <a:schemeClr val="tx1">
                <a:lumMod val="85000"/>
                <a:lumOff val="1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tr-TR" sz="3000" b="1" dirty="0"/>
              <a:t>C) DUYGUSAL İHMAL</a:t>
            </a:r>
          </a:p>
        </p:txBody>
      </p:sp>
      <p:sp>
        <p:nvSpPr>
          <p:cNvPr id="6" name="Rectangle 5"/>
          <p:cNvSpPr/>
          <p:nvPr/>
        </p:nvSpPr>
        <p:spPr>
          <a:xfrm>
            <a:off x="228600" y="17526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Anne yada babanın yeterli sevgiyi göstermemesi</a:t>
            </a:r>
          </a:p>
        </p:txBody>
      </p:sp>
      <p:sp>
        <p:nvSpPr>
          <p:cNvPr id="8" name="Bent Arrow 7"/>
          <p:cNvSpPr/>
          <p:nvPr/>
        </p:nvSpPr>
        <p:spPr>
          <a:xfrm rot="5400000">
            <a:off x="5105400" y="-685800"/>
            <a:ext cx="762000" cy="2590800"/>
          </a:xfrm>
          <a:prstGeom prst="bentArrow">
            <a:avLst>
              <a:gd name="adj1" fmla="val 19545"/>
              <a:gd name="adj2" fmla="val 25000"/>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11" name="Rectangle 10"/>
          <p:cNvSpPr/>
          <p:nvPr/>
        </p:nvSpPr>
        <p:spPr>
          <a:xfrm>
            <a:off x="228600" y="3200400"/>
            <a:ext cx="4114800" cy="1477963"/>
          </a:xfrm>
          <a:prstGeom prst="rect">
            <a:avLst/>
          </a:prstGeom>
          <a:ln w="76200">
            <a:solidFill>
              <a:srgbClr val="185010"/>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3000" b="1" dirty="0"/>
              <a:t>Çocuğun ruhsal bakımının sağlanmasının reddedilmesi.</a:t>
            </a:r>
          </a:p>
        </p:txBody>
      </p:sp>
      <p:sp>
        <p:nvSpPr>
          <p:cNvPr id="10" name="Rectangle 9"/>
          <p:cNvSpPr/>
          <p:nvPr/>
        </p:nvSpPr>
        <p:spPr>
          <a:xfrm>
            <a:off x="152400" y="5108575"/>
            <a:ext cx="8686800" cy="1292225"/>
          </a:xfrm>
          <a:prstGeom prst="rect">
            <a:avLst/>
          </a:prstGeom>
          <a:ln w="76200">
            <a:solidFill>
              <a:srgbClr val="0D3F15"/>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2600" b="1" dirty="0"/>
              <a:t>Çocuğun alkol yada başka madde kullanmasına izin verilmesi. Eşlerden birinin çocuğu kötüye kullanması, diğerinin izin vermesi.</a:t>
            </a:r>
          </a:p>
        </p:txBody>
      </p:sp>
      <p:pic>
        <p:nvPicPr>
          <p:cNvPr id="8206" name="Picture 3" descr="D:\Belgelerim\Resimlerim\SUNU RESİMLERİ\YAZISIZ RESİMLER\AİLE VE ÇOCUK\BABA VE ÇOCUK\Kopyası 42-15322899.jpg"/>
          <p:cNvPicPr>
            <a:picLocks noChangeAspect="1" noChangeArrowheads="1"/>
          </p:cNvPicPr>
          <p:nvPr/>
        </p:nvPicPr>
        <p:blipFill>
          <a:blip r:embed="rId2" cstate="print"/>
          <a:srcRect/>
          <a:stretch>
            <a:fillRect/>
          </a:stretch>
        </p:blipFill>
        <p:spPr bwMode="auto">
          <a:xfrm>
            <a:off x="4635500" y="1752600"/>
            <a:ext cx="4127500" cy="32004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458200" cy="1169551"/>
          </a:xfrm>
          <a:prstGeom prst="rect">
            <a:avLst/>
          </a:prstGeom>
          <a:solidFill>
            <a:schemeClr val="accent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tr-TR" sz="3500" b="1" dirty="0"/>
              <a:t>İHMALE UĞRAMIŞ ÇOCUKLARDA  GÖZLEMLENEN DAVRANIŞLAR.</a:t>
            </a:r>
          </a:p>
        </p:txBody>
      </p:sp>
      <p:sp>
        <p:nvSpPr>
          <p:cNvPr id="10" name="Rectangle 9"/>
          <p:cNvSpPr/>
          <p:nvPr/>
        </p:nvSpPr>
        <p:spPr>
          <a:xfrm>
            <a:off x="304800" y="4999038"/>
            <a:ext cx="8382000" cy="1477962"/>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000" b="1" dirty="0">
                <a:solidFill>
                  <a:schemeClr val="tx1">
                    <a:lumMod val="95000"/>
                    <a:lumOff val="5000"/>
                  </a:schemeClr>
                </a:solidFill>
                <a:latin typeface="+mn-lt"/>
              </a:rPr>
              <a:t>Güvensiz bağlanma davranışı</a:t>
            </a:r>
          </a:p>
          <a:p>
            <a:pPr algn="ctr" fontAlgn="auto">
              <a:spcBef>
                <a:spcPts val="0"/>
              </a:spcBef>
              <a:spcAft>
                <a:spcPts val="0"/>
              </a:spcAft>
              <a:defRPr/>
            </a:pPr>
            <a:r>
              <a:rPr lang="tr-TR" sz="3000" b="1" dirty="0">
                <a:solidFill>
                  <a:schemeClr val="tx1">
                    <a:lumMod val="95000"/>
                    <a:lumOff val="5000"/>
                  </a:schemeClr>
                </a:solidFill>
                <a:latin typeface="+mn-lt"/>
              </a:rPr>
              <a:t>Kolay hayal kırıklığı olma (Früste)</a:t>
            </a:r>
          </a:p>
          <a:p>
            <a:pPr algn="ctr" fontAlgn="auto">
              <a:spcBef>
                <a:spcPts val="0"/>
              </a:spcBef>
              <a:spcAft>
                <a:spcPts val="0"/>
              </a:spcAft>
              <a:defRPr/>
            </a:pPr>
            <a:r>
              <a:rPr lang="tr-TR" sz="3000" b="1" dirty="0">
                <a:solidFill>
                  <a:schemeClr val="tx1">
                    <a:lumMod val="95000"/>
                    <a:lumOff val="5000"/>
                  </a:schemeClr>
                </a:solidFill>
                <a:latin typeface="+mn-lt"/>
              </a:rPr>
              <a:t>Benlik Saygısı düşüklüğü</a:t>
            </a:r>
          </a:p>
        </p:txBody>
      </p:sp>
      <p:pic>
        <p:nvPicPr>
          <p:cNvPr id="9222" name="Picture 4" descr="D:\Belgelerim\Çalışma Dosyası\SUNU ÇALIŞMA\Cinsel İstismar\Resimler\42-17799453.jpg"/>
          <p:cNvPicPr>
            <a:picLocks noChangeAspect="1" noChangeArrowheads="1"/>
          </p:cNvPicPr>
          <p:nvPr/>
        </p:nvPicPr>
        <p:blipFill>
          <a:blip r:embed="rId3" cstate="print"/>
          <a:srcRect/>
          <a:stretch>
            <a:fillRect/>
          </a:stretch>
        </p:blipFill>
        <p:spPr bwMode="auto">
          <a:xfrm>
            <a:off x="4724400" y="1524000"/>
            <a:ext cx="3706813" cy="2971800"/>
          </a:xfrm>
          <a:prstGeom prst="rect">
            <a:avLst/>
          </a:prstGeom>
          <a:noFill/>
          <a:ln w="9525">
            <a:noFill/>
            <a:miter lim="800000"/>
            <a:headEnd/>
            <a:tailEnd/>
          </a:ln>
        </p:spPr>
      </p:pic>
      <p:sp>
        <p:nvSpPr>
          <p:cNvPr id="6" name="Rectangle 5"/>
          <p:cNvSpPr/>
          <p:nvPr/>
        </p:nvSpPr>
        <p:spPr>
          <a:xfrm>
            <a:off x="304800" y="1447800"/>
            <a:ext cx="3886200" cy="3324225"/>
          </a:xfrm>
          <a:prstGeom prst="rect">
            <a:avLst/>
          </a:prstGeom>
          <a:ln w="130175" cmpd="tri">
            <a:solidFill>
              <a:schemeClr val="tx2">
                <a:lumMod val="75000"/>
              </a:schemeClr>
            </a:solidFill>
          </a:ln>
        </p:spPr>
        <p:txBody>
          <a:bodyPr>
            <a:spAutoFit/>
          </a:bodyPr>
          <a:lstStyle/>
          <a:p>
            <a:pPr algn="ctr" fontAlgn="auto">
              <a:spcBef>
                <a:spcPts val="0"/>
              </a:spcBef>
              <a:spcAft>
                <a:spcPts val="0"/>
              </a:spcAft>
              <a:defRPr/>
            </a:pPr>
            <a:r>
              <a:rPr lang="tr-TR" sz="3500" b="1" dirty="0">
                <a:solidFill>
                  <a:schemeClr val="tx1">
                    <a:lumMod val="95000"/>
                    <a:lumOff val="5000"/>
                  </a:schemeClr>
                </a:solidFill>
                <a:latin typeface="+mn-lt"/>
              </a:rPr>
              <a:t>Esnek olamama.</a:t>
            </a:r>
          </a:p>
          <a:p>
            <a:pPr algn="ctr" fontAlgn="auto">
              <a:spcBef>
                <a:spcPts val="0"/>
              </a:spcBef>
              <a:spcAft>
                <a:spcPts val="0"/>
              </a:spcAft>
              <a:defRPr/>
            </a:pPr>
            <a:r>
              <a:rPr lang="tr-TR" sz="3500" b="1" dirty="0">
                <a:solidFill>
                  <a:srgbClr val="C00000"/>
                </a:solidFill>
                <a:latin typeface="+mn-lt"/>
              </a:rPr>
              <a:t>Öğrenime gerekli ilgiyi göstermeme.</a:t>
            </a:r>
          </a:p>
          <a:p>
            <a:pPr algn="ctr" fontAlgn="auto">
              <a:spcBef>
                <a:spcPts val="0"/>
              </a:spcBef>
              <a:spcAft>
                <a:spcPts val="0"/>
              </a:spcAft>
              <a:defRPr/>
            </a:pPr>
            <a:r>
              <a:rPr lang="tr-TR" sz="3500" b="1" dirty="0">
                <a:solidFill>
                  <a:schemeClr val="tx1">
                    <a:lumMod val="95000"/>
                    <a:lumOff val="5000"/>
                  </a:schemeClr>
                </a:solidFill>
                <a:latin typeface="+mn-lt"/>
              </a:rPr>
              <a:t>Dikkat Problemleri.</a:t>
            </a:r>
          </a:p>
          <a:p>
            <a:pPr algn="ctr" fontAlgn="auto">
              <a:spcBef>
                <a:spcPts val="0"/>
              </a:spcBef>
              <a:spcAft>
                <a:spcPts val="0"/>
              </a:spcAft>
              <a:defRPr/>
            </a:pPr>
            <a:r>
              <a:rPr lang="tr-TR" sz="3500" b="1" dirty="0">
                <a:solidFill>
                  <a:srgbClr val="C00000"/>
                </a:solidFill>
                <a:latin typeface="+mn-lt"/>
              </a:rPr>
              <a:t>Sosyal izalasyon.</a:t>
            </a:r>
          </a:p>
          <a:p>
            <a:pPr algn="ctr" fontAlgn="auto">
              <a:spcBef>
                <a:spcPts val="0"/>
              </a:spcBef>
              <a:spcAft>
                <a:spcPts val="0"/>
              </a:spcAft>
              <a:defRPr/>
            </a:pPr>
            <a:r>
              <a:rPr lang="tr-TR" sz="3500" b="1" dirty="0">
                <a:solidFill>
                  <a:schemeClr val="tx1">
                    <a:lumMod val="95000"/>
                    <a:lumOff val="5000"/>
                  </a:schemeClr>
                </a:solidFill>
                <a:latin typeface="+mn-lt"/>
              </a:rPr>
              <a:t>Agresif davranışlar.</a:t>
            </a: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000000"/>
      </a:accent5>
      <a:accent6>
        <a:srgbClr val="000000"/>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000000"/>
        </a:accent5>
        <a:accent6>
          <a:srgbClr val="000000"/>
        </a:accent6>
        <a:hlink>
          <a:srgbClr val="009999"/>
        </a:hlink>
        <a:folHlink>
          <a:srgbClr val="99CC00"/>
        </a:folHlink>
      </a:clrScheme>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000000"/>
        </a:accent5>
        <a:accent6>
          <a:srgbClr val="000000"/>
        </a:accent6>
        <a:hlink>
          <a:srgbClr val="CC3300"/>
        </a:hlink>
        <a:folHlink>
          <a:srgbClr val="996600"/>
        </a:folHlink>
      </a:clrScheme>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000000"/>
        </a:accent5>
        <a:accent6>
          <a:srgbClr val="000000"/>
        </a:accent6>
        <a:hlink>
          <a:srgbClr val="3333CC"/>
        </a:hlink>
        <a:folHlink>
          <a:srgbClr val="AF67FF"/>
        </a:folHlink>
      </a:clrScheme>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DEF6F1"/>
        </a:accent3>
        <a:accent4>
          <a:srgbClr val="000000"/>
        </a:accent4>
        <a:accent5>
          <a:srgbClr val="000000"/>
        </a:accent5>
        <a:accent6>
          <a:srgbClr val="000000"/>
        </a:accent6>
        <a:hlink>
          <a:srgbClr val="0066CC"/>
        </a:hlink>
        <a:folHlink>
          <a:srgbClr val="00A800"/>
        </a:folHlink>
      </a:clrScheme>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D9"/>
        </a:accent3>
        <a:accent4>
          <a:srgbClr val="000000"/>
        </a:accent4>
        <a:accent5>
          <a:srgbClr val="000000"/>
        </a:accent5>
        <a:accent6>
          <a:srgbClr val="000000"/>
        </a:accent6>
        <a:hlink>
          <a:srgbClr val="FF5050"/>
        </a:hlink>
        <a:folHlink>
          <a:srgbClr val="FF9900"/>
        </a:folHlink>
      </a:clrScheme>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008080"/>
        </a:accent3>
        <a:accent4>
          <a:srgbClr val="FFFFFF"/>
        </a:accent4>
        <a:accent5>
          <a:srgbClr val="000000"/>
        </a:accent5>
        <a:accent6>
          <a:srgbClr val="000000"/>
        </a:accent6>
        <a:hlink>
          <a:srgbClr val="00FFFF"/>
        </a:hlink>
        <a:folHlink>
          <a:srgbClr val="00FF00"/>
        </a:folHlink>
      </a:clrScheme>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800000"/>
        </a:accent3>
        <a:accent4>
          <a:srgbClr val="FFFFFF"/>
        </a:accent4>
        <a:accent5>
          <a:srgbClr val="000000"/>
        </a:accent5>
        <a:accent6>
          <a:srgbClr val="000000"/>
        </a:accent6>
        <a:hlink>
          <a:srgbClr val="FFFF99"/>
        </a:hlink>
        <a:folHlink>
          <a:srgbClr val="D3A219"/>
        </a:folHlink>
      </a:clrScheme>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000099"/>
        </a:accent3>
        <a:accent4>
          <a:srgbClr val="FFFFFF"/>
        </a:accent4>
        <a:accent5>
          <a:srgbClr val="000000"/>
        </a:accent5>
        <a:accent6>
          <a:srgbClr val="000000"/>
        </a:accent6>
        <a:hlink>
          <a:srgbClr val="66CCFF"/>
        </a:hlink>
        <a:folHlink>
          <a:srgbClr val="FFE701"/>
        </a:folHlink>
      </a:clrScheme>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000000"/>
        </a:accent3>
        <a:accent4>
          <a:srgbClr val="FFFFFF"/>
        </a:accent4>
        <a:accent5>
          <a:srgbClr val="000000"/>
        </a:accent5>
        <a:accent6>
          <a:srgbClr val="000000"/>
        </a:accent6>
        <a:hlink>
          <a:srgbClr val="66CCFF"/>
        </a:hlink>
        <a:folHlink>
          <a:srgbClr val="F0E500"/>
        </a:folHlink>
      </a:clrScheme>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686B5D"/>
        </a:accent3>
        <a:accent4>
          <a:srgbClr val="FFFFFF"/>
        </a:accent4>
        <a:accent5>
          <a:srgbClr val="000000"/>
        </a:accent5>
        <a:accent6>
          <a:srgbClr val="000000"/>
        </a:accent6>
        <a:hlink>
          <a:srgbClr val="FFCC66"/>
        </a:hlink>
        <a:folHlink>
          <a:srgbClr val="E9DCB9"/>
        </a:folHlink>
      </a:clrScheme>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666699"/>
        </a:accent3>
        <a:accent4>
          <a:srgbClr val="FFFFFF"/>
        </a:accent4>
        <a:accent5>
          <a:srgbClr val="000000"/>
        </a:accent5>
        <a:accent6>
          <a:srgbClr val="000000"/>
        </a:accent6>
        <a:hlink>
          <a:srgbClr val="99CCFF"/>
        </a:hlink>
        <a:folHlink>
          <a:srgbClr val="FFFF99"/>
        </a:folHlink>
      </a:clrScheme>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523E26"/>
        </a:accent3>
        <a:accent4>
          <a:srgbClr val="FFFFFF"/>
        </a:accent4>
        <a:accent5>
          <a:srgbClr val="000000"/>
        </a:accent5>
        <a:accent6>
          <a:srgbClr val="000000"/>
        </a:accent6>
        <a:hlink>
          <a:srgbClr val="CCB400"/>
        </a:hlink>
        <a:folHlink>
          <a:srgbClr val="8C9EA0"/>
        </a:folHlink>
      </a:clrScheme>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1520</Words>
  <Application>Microsoft Office PowerPoint</Application>
  <PresentationFormat>Ekran Gösterisi (4:3)</PresentationFormat>
  <Paragraphs>199</Paragraphs>
  <Slides>47</Slides>
  <Notes>17</Notes>
  <HiddenSlides>0</HiddenSlides>
  <MMClips>0</MMClips>
  <ScaleCrop>false</ScaleCrop>
  <HeadingPairs>
    <vt:vector size="4" baseType="variant">
      <vt:variant>
        <vt:lpstr>Tema</vt:lpstr>
      </vt:variant>
      <vt:variant>
        <vt:i4>2</vt:i4>
      </vt:variant>
      <vt:variant>
        <vt:lpstr>Slayt Başlıkları</vt:lpstr>
      </vt:variant>
      <vt:variant>
        <vt:i4>47</vt:i4>
      </vt:variant>
    </vt:vector>
  </HeadingPairs>
  <TitlesOfParts>
    <vt:vector size="49" baseType="lpstr">
      <vt:lpstr>Office Theme</vt:lpstr>
      <vt:lpstr>Office 主题</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rehberlik</dc:creator>
  <cp:lastModifiedBy>PC</cp:lastModifiedBy>
  <cp:revision>382</cp:revision>
  <dcterms:created xsi:type="dcterms:W3CDTF">2006-08-16T00:00:00Z</dcterms:created>
  <dcterms:modified xsi:type="dcterms:W3CDTF">2017-06-12T00:52:06Z</dcterms:modified>
</cp:coreProperties>
</file>