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1E1"/>
    <a:srgbClr val="8FF59E"/>
    <a:srgbClr val="FF5050"/>
    <a:srgbClr val="ECA098"/>
    <a:srgbClr val="ABC1D9"/>
    <a:srgbClr val="8BE0E9"/>
    <a:srgbClr val="FFCCFF"/>
    <a:srgbClr val="EDC1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860945B-60E8-4822-A153-359F382EBB0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A470F-B71E-47FE-8363-21391CA26E5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60458-6595-4A5B-A538-1C800B42CAD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03FC01-FB62-4A8E-AEE4-6F0DC1478D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64008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438400" y="3924300"/>
            <a:ext cx="6400800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AB3FCE-3319-4291-A698-B13641DC10E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8CE410-B19A-4559-89C3-4611321919A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CE9A8-E490-4DA4-8455-5E366BB9F44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76F8A-0658-42DB-81F0-3C87F15B86A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17A5C-B32A-45A6-9F39-858D9C9981D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E6D8-0B8E-4470-AFDF-EE70704E37A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94089-AC42-468E-AEE7-EE06963F691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7D26B-081D-498E-B050-AB683851A2C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F5662-5B8C-48A9-9D73-1D360D6DC2F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CD339-F931-4C95-B364-D493A1658C7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/>
            </a:p>
          </p:txBody>
        </p:sp>
        <p:pic>
          <p:nvPicPr>
            <p:cNvPr id="23556" name="Picture 4" descr="slidemaster_med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44DA69B-3300-4735-9412-C3285BA5A4D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tr-TR"/>
              <a:t>SINAV KAYGISI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 smtClean="0"/>
              <a:t>PROF.DR. ÖMER DİNÇER İLKOKULU </a:t>
            </a:r>
            <a:r>
              <a:rPr lang="tr-TR" sz="2800" dirty="0"/>
              <a:t>REHBERLİK VE PSİKOLOJİK DANIŞMANLIK  SERVİSİ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19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1341438"/>
            <a:ext cx="2232025" cy="3589337"/>
          </a:xfrm>
          <a:noFill/>
          <a:ln/>
        </p:spPr>
      </p:pic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19700" y="1052513"/>
            <a:ext cx="3124200" cy="4495800"/>
          </a:xfrm>
          <a:solidFill>
            <a:srgbClr val="8CF8EB"/>
          </a:solidFill>
        </p:spPr>
        <p:txBody>
          <a:bodyPr/>
          <a:lstStyle/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BİR MİKTAR KAYGININ SİZİ MOTİVE ETTİĞİNİ UNUTMAYIN!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AŞIRI KAYGI DUYUYORSANIZ BİR OKUL REHBERLİK SERVİSİNDEN YARDIM ALABİLİRSİNİZ.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A1BDE3"/>
          </a:solidFill>
        </p:spPr>
        <p:txBody>
          <a:bodyPr/>
          <a:lstStyle/>
          <a:p>
            <a:r>
              <a:rPr lang="tr-TR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SINAVDAN ÖNCE……..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C98DE"/>
          </a:solidFill>
        </p:spPr>
        <p:txBody>
          <a:bodyPr/>
          <a:lstStyle/>
          <a:p>
            <a:r>
              <a:rPr lang="tr-TR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 zamanlarında kendinizle ne tür konuşmalar yaptığınıza dikkat edin. Bu iç konuşmalarda fark ettiğiniz olumsuz düşünceleri olumlu düşüncelere çevirmeye, gerçekdışı beklenti ve yorumlarınızı değiştirmeye çalışınız.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66" name="Group 62"/>
          <p:cNvGraphicFramePr>
            <a:graphicFrameLocks noGrp="1"/>
          </p:cNvGraphicFramePr>
          <p:nvPr/>
        </p:nvGraphicFramePr>
        <p:xfrm>
          <a:off x="2411413" y="1268413"/>
          <a:ext cx="6096000" cy="5309871"/>
        </p:xfrm>
        <a:graphic>
          <a:graphicData uri="http://schemas.openxmlformats.org/drawingml/2006/table">
            <a:tbl>
              <a:tblPr/>
              <a:tblGrid>
                <a:gridCol w="3097212"/>
                <a:gridCol w="2998788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YARARSIZ DÜŞÜNCELER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YARARLI DÜŞÜNCELER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5A3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Bu sınavda başarılı olamam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98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Çalışırsam başarılı olabilirim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DE3"/>
                    </a:solidFill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Çok fazla konu var, zamanım yetmeyecek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İyi bir planlama yaparsam yetiştirebilirim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98DE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Bu kadar konuyu aklımda tutamam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98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Önemli bölümlere öncelik vererek çalışırsam onlardan puan alabilirim.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DE3"/>
                    </a:solidFill>
                  </a:tcPr>
                </a:tc>
              </a:tr>
              <a:tr h="125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Sınavlarda çok heyecanlanıyorum.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D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Duygularımı kontrol altına alabilirim.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98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5" name="Picture 7" descr="5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775" y="908050"/>
            <a:ext cx="2278063" cy="5113338"/>
          </a:xfrm>
          <a:noFill/>
          <a:ln/>
        </p:spPr>
      </p:pic>
      <p:sp>
        <p:nvSpPr>
          <p:cNvPr id="48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92725" y="692150"/>
            <a:ext cx="3527425" cy="5400675"/>
          </a:xfrm>
          <a:solidFill>
            <a:srgbClr val="8FF59E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Zamanınızı planlamaya çalışın. Çalışmanız gereken şeyleri planlayın. Telaşla bir şeyler yapma yerine hızlı ancak telaşlı olmayan bir ritimde çalışmaya özen gösterin. </a:t>
            </a:r>
          </a:p>
          <a:p>
            <a:pPr>
              <a:lnSpc>
                <a:spcPct val="90000"/>
              </a:lnSpc>
            </a:pPr>
            <a:r>
              <a:rPr 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Sınava hazırlanmaya ve sınava çalışmış olarak girmeye özen gösterin.</a:t>
            </a:r>
          </a:p>
          <a:p>
            <a:pPr>
              <a:lnSpc>
                <a:spcPct val="90000"/>
              </a:lnSpc>
            </a:pPr>
            <a:r>
              <a:rPr 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Çalışmalarınızı kesinlikle başka bir zamana ertelemeyin. </a:t>
            </a:r>
          </a:p>
          <a:p>
            <a:pPr>
              <a:lnSpc>
                <a:spcPct val="90000"/>
              </a:lnSpc>
            </a:pPr>
            <a:r>
              <a:rPr 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Sınava elinden  geldiğince hazırlanmanız, sınavda kendinizi rahat hissetmenizi sağlar.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FFCC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Kendinizden kapasitenizin üzerinde başarı beklemeyin. 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Haftada en az birkaç saat zevk alacağınız şeyler yapın. Sinemaya gidin, açık havada dolaşın. Hobilerinizi  gerçekleştirmek için kendinize zaman ayırın.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Daha önceki başarısızlıklarınızda başarısız olma sebeplerini araştırın ve onları telafi etmeye çalışın.</a:t>
            </a:r>
          </a:p>
        </p:txBody>
      </p:sp>
      <p:pic>
        <p:nvPicPr>
          <p:cNvPr id="52228" name="Picture 4" descr="36x266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1844675"/>
            <a:ext cx="2454275" cy="3943350"/>
          </a:xfrm>
          <a:noFill/>
          <a:ln/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A1BDE3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Sınavdan önce geçmiş başarısızlıklarınızı değil başarılarınızı vurgulayın.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Sınavın sizin kişiliğinizi değil, bilginizin değerlendirildiğini unutmayın.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Sınav için olumlu düşünün. Başarısız olacağınızı düşünmek sonuçta sizi başarısızlığa yaklaştırır.ayrıca sınavı kazanmaktan başka şansınız olmadığını da düşünmeyin. Başaramadığınızda neler yapılabileceğine dair alternatifleri de düşünün.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8FF59E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Sınavın yaklaştığı zamanlarda çok ders çalışmak yerine fiziksel aktivitelerinizi arttırın. Spor yapmak gevşemenize yardımcı olur.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Sınavdan önce stresli ortamlardan uzak durmaya çalışın.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Beslenmenize dikkat edin.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Bedeninizi fazla yormamaya çalışın.</a:t>
            </a:r>
          </a:p>
        </p:txBody>
      </p:sp>
      <p:pic>
        <p:nvPicPr>
          <p:cNvPr id="55304" name="Picture 8" descr="37x2625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56325" y="1989138"/>
            <a:ext cx="2228850" cy="3887787"/>
          </a:xfrm>
          <a:noFill/>
          <a:ln/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8BE0E9"/>
          </a:solidFill>
        </p:spPr>
        <p:txBody>
          <a:bodyPr/>
          <a:lstStyle/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Uykunuza özen gösterin, yeterli uyku uyumaya özen gösterin.</a:t>
            </a:r>
          </a:p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Aç karnına sınava girmeyin.</a:t>
            </a:r>
          </a:p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 yerine erken gidin. Ortama alışmak sizi rahatlatır</a:t>
            </a:r>
            <a:r>
              <a:rPr 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57348" name="Picture 4" descr="parmak emme dğş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2205038"/>
            <a:ext cx="3025775" cy="3384550"/>
          </a:xfrm>
          <a:noFill/>
          <a:ln/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ABC1D9"/>
          </a:solidFill>
          <a:ln>
            <a:solidFill>
              <a:schemeClr val="hlink"/>
            </a:solidFill>
          </a:ln>
        </p:spPr>
        <p:txBody>
          <a:bodyPr/>
          <a:lstStyle/>
          <a:p>
            <a:r>
              <a:rPr lang="tr-TR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SINAV SIRASINDA…..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Olumsuz düşüncelerinizi aklınızdan çıkartın.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Duygu ve düşüncelerinizin kontrolünün sizde olduğunuzu unutmayın.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Yönergeleri dikkatlice okuyun ve soruları gözden geçirin.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Zamanı nasıl kullandığınıza, hangi sorulardan başlayıp daha sonra hangilerini cevaplayacağınıza  karar verin.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FF59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Yapabileceğiniz sorulardan başlamak sizi motive eder, kaygınızı azaltır.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Soruları dikkatli okuyun.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Yapamadığınız sorulara işaret koyup atlayın, soruları bitirince yapamadığınız sorulara tekrar dönün.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Yorulduğunuzda birkaç dakika arkanıza yaslanın, derin nefes alarak dinlenin.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9AEA"/>
          </a:solidFill>
        </p:spPr>
        <p:txBody>
          <a:bodyPr/>
          <a:lstStyle/>
          <a:p>
            <a:r>
              <a:rPr lang="tr-TR">
                <a:effectLst>
                  <a:outerShdw blurRad="38100" dist="38100" dir="2700000" algn="tl">
                    <a:srgbClr val="FFFFFF"/>
                  </a:outerShdw>
                </a:effectLst>
              </a:rPr>
              <a:t>Çocuklarda ve ergenlerde en sık rastlanan kaygı sınav kaygısıdır. </a:t>
            </a:r>
            <a:r>
              <a:rPr lang="tr-TR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 kaygısı</a:t>
            </a:r>
            <a:r>
              <a:rPr lang="tr-TR">
                <a:effectLst>
                  <a:outerShdw blurRad="38100" dist="38100" dir="2700000" algn="tl">
                    <a:srgbClr val="FFFFFF"/>
                  </a:outerShdw>
                </a:effectLst>
              </a:rPr>
              <a:t>, sınav öncesinde başlayan çeşitli fiziksel ve psikolojik değişimlerle ortaya çıkan bireyin sınav esnasında performansını olumsuz yönde etkileyen yoğun kaygıdır.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ECA098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Zaman zaman duruşunuzu, oturma pozisyonunuzu değiştirmek sizi rahatlatır.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 sırasında “daha çok çalışmalıydım” diye değil, “şu anda ne yapabilirim” diye düşünün.</a:t>
            </a:r>
          </a:p>
        </p:txBody>
      </p:sp>
      <p:pic>
        <p:nvPicPr>
          <p:cNvPr id="61444" name="Picture 4" descr="schl08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1863" y="2133600"/>
            <a:ext cx="2592387" cy="3743325"/>
          </a:xfrm>
          <a:noFill/>
          <a:ln/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ABC1D9"/>
          </a:solidFill>
        </p:spPr>
        <p:txBody>
          <a:bodyPr/>
          <a:lstStyle/>
          <a:p>
            <a:r>
              <a:rPr lang="tr-TR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SINAVDAN SONRA…..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5050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Dinlenin.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Sınavınız nasıl geçerse geçsin kendinizi ödüllendirin.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Hoşlandığınız, zevk aldığınız şeyler yapın.</a:t>
            </a:r>
          </a:p>
          <a:p>
            <a:pPr>
              <a:lnSpc>
                <a:spcPct val="80000"/>
              </a:lnSpc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Sınavdan sonra başarısız olduğunuz yerleri saptayın, eksiklerinizi ve yanlışlarınızı görün. Sonraki sınav için çalışmanız gereken konuları belirleyin.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ed1265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1196975"/>
            <a:ext cx="4105275" cy="4752975"/>
          </a:xfrm>
          <a:noFill/>
          <a:ln/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logo-0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32656"/>
            <a:ext cx="2376264" cy="2378122"/>
          </a:xfrm>
          <a:prstGeom prst="rect">
            <a:avLst/>
          </a:prstGeom>
        </p:spPr>
      </p:pic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060848"/>
            <a:ext cx="6400800" cy="44958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sz="4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tr-TR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KOLAY GELSİN…….</a:t>
            </a:r>
          </a:p>
          <a:p>
            <a:pPr>
              <a:buFont typeface="Wingdings" pitchFamily="2" charset="2"/>
              <a:buNone/>
            </a:pPr>
            <a:endParaRPr lang="tr-TR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tr-TR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BAŞARILAR</a:t>
            </a:r>
            <a:r>
              <a:rPr lang="tr-TR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………….</a:t>
            </a:r>
            <a:endParaRPr lang="tr-TR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pe083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2205038"/>
            <a:ext cx="5975350" cy="3732212"/>
          </a:xfrm>
          <a:noFill/>
          <a:ln/>
        </p:spPr>
      </p:pic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5940425" y="476250"/>
            <a:ext cx="2881313" cy="1473200"/>
          </a:xfrm>
          <a:prstGeom prst="wedgeEllipseCallout">
            <a:avLst>
              <a:gd name="adj1" fmla="val -53032"/>
              <a:gd name="adj2" fmla="val 68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b="1"/>
              <a:t>AMA BEN DAHA HAZIR DEĞİLİM Kİ!!!!!!!!!!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353FF"/>
                </a:solidFill>
              </a:rPr>
              <a:t>NORMAL DÜZEYDE KAYGI;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tr-TR" sz="2800">
              <a:solidFill>
                <a:schemeClr val="hlink"/>
              </a:solidFill>
            </a:endParaRPr>
          </a:p>
          <a:p>
            <a:r>
              <a:rPr lang="tr-TR" sz="2800" b="1">
                <a:solidFill>
                  <a:schemeClr val="hlink"/>
                </a:solidFill>
              </a:rPr>
              <a:t>SİZİ TETİKLER,</a:t>
            </a:r>
          </a:p>
          <a:p>
            <a:r>
              <a:rPr lang="tr-TR" sz="2800" b="1">
                <a:solidFill>
                  <a:schemeClr val="hlink"/>
                </a:solidFill>
              </a:rPr>
              <a:t>MOTİVASYONUNUZU ARTTIRIR</a:t>
            </a:r>
          </a:p>
          <a:p>
            <a:r>
              <a:rPr lang="tr-TR" sz="2800" b="1">
                <a:solidFill>
                  <a:schemeClr val="hlink"/>
                </a:solidFill>
              </a:rPr>
              <a:t>BAŞARILI OLMANIZA YARDIMCI OLUR.</a:t>
            </a:r>
          </a:p>
        </p:txBody>
      </p:sp>
      <p:pic>
        <p:nvPicPr>
          <p:cNvPr id="29700" name="Picture 4" descr="38x9033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1773238"/>
            <a:ext cx="2663825" cy="3887787"/>
          </a:xfrm>
          <a:noFill/>
          <a:ln/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bg2"/>
                </a:solidFill>
              </a:rPr>
              <a:t>NE ZAMAN ENDİŞELENELİM?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AF5FF7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?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KALP ATIŞLARINIZ HIZLANIYOR MU?</a:t>
            </a:r>
          </a:p>
          <a:p>
            <a:pPr>
              <a:buFont typeface="Wingdings" pitchFamily="2" charset="2"/>
              <a:buNone/>
            </a:pPr>
            <a:r>
              <a:rPr lang="tr-TR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?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SOLUNUMUNUZ DÜZENSİZLEŞİYOR MU?</a:t>
            </a:r>
            <a:endParaRPr lang="tr-TR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tr-TR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?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TERLİYOR YA DA TİTRİYOR MUSUNUZ?</a:t>
            </a:r>
          </a:p>
          <a:p>
            <a:pPr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ELLERİNİZ TİTRİYOR, VÜCUDUNUZA ATEŞ BASIYOR MU?</a:t>
            </a:r>
            <a:endParaRPr lang="tr-TR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anieyes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620713"/>
            <a:ext cx="3024187" cy="711200"/>
          </a:xfrm>
          <a:noFill/>
          <a:ln/>
        </p:spPr>
      </p:pic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11413" y="1484313"/>
            <a:ext cx="6400800" cy="4537075"/>
          </a:xfrm>
          <a:solidFill>
            <a:srgbClr val="B16AF8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?</a:t>
            </a:r>
            <a:r>
              <a:rPr lang="tr-TR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KASLARINIZDA YORGUNLUK VE YA UYUŞMA VAR MI?</a:t>
            </a:r>
          </a:p>
          <a:p>
            <a:pPr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RENGİNİZ SOLUKLAŞIYOR, GÖZBEBEKLERİNİZ BÜYÜYOR MU?</a:t>
            </a:r>
          </a:p>
          <a:p>
            <a:pPr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BAŞ AĞRISI, UYKUDA GÜÇLÜK, KABUSLAR YAŞIYOR MUSUNUZ? </a:t>
            </a:r>
            <a:endParaRPr lang="tr-T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219200"/>
          </a:xfrm>
          <a:solidFill>
            <a:srgbClr val="8CEA8A"/>
          </a:solidFill>
        </p:spPr>
        <p:txBody>
          <a:bodyPr/>
          <a:lstStyle/>
          <a:p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BUNLARI YAŞIYOR MUYUZ?</a:t>
            </a:r>
            <a:endParaRPr lang="tr-TR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628775"/>
            <a:ext cx="6400800" cy="4495800"/>
          </a:xfrm>
          <a:solidFill>
            <a:srgbClr val="F3F5A3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DİKKATİ TOPLAYAMAMA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ENDİŞE, KORKU, HUZURSUZLUK,ÖFKE,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 ÜMİTSİZLİK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GERGİN VE MUTSUZ RUH HALİ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ÖĞRENDİKLERİNİ HATIRLAMADA GÜÇLÜK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YENİ ÖĞRENMELERDE SORUN YAŞAMA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tr-TR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DÜŞÜNMEDE VE ALGILAMADA ZORLANMA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tr-TR" sz="8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8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tr-TR" sz="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84438" y="1341438"/>
            <a:ext cx="3600450" cy="4495800"/>
          </a:xfrm>
          <a:solidFill>
            <a:srgbClr val="8CEA8A"/>
          </a:solidFill>
        </p:spPr>
        <p:txBody>
          <a:bodyPr/>
          <a:lstStyle/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DERS ÇALIŞMAYI SÜREKLİ ERTELEME</a:t>
            </a:r>
          </a:p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DERS ÇALIŞMAK İSTEMEME</a:t>
            </a:r>
          </a:p>
          <a:p>
            <a:r>
              <a:rPr lang="tr-T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DERS ÇALIŞTIĞIN HALDE KONULARI ANLAMAMA</a:t>
            </a:r>
          </a:p>
        </p:txBody>
      </p:sp>
      <p:pic>
        <p:nvPicPr>
          <p:cNvPr id="36868" name="Picture 4" descr="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341438"/>
            <a:ext cx="2519362" cy="4321175"/>
          </a:xfrm>
          <a:noFill/>
          <a:ln/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b="1">
                <a:solidFill>
                  <a:schemeClr val="hlink"/>
                </a:solidFill>
              </a:rPr>
              <a:t>KAYGIYI NASIL YENERİZ?</a:t>
            </a:r>
          </a:p>
        </p:txBody>
      </p:sp>
      <p:pic>
        <p:nvPicPr>
          <p:cNvPr id="38916" name="Picture 4" descr="2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63938" y="2349500"/>
            <a:ext cx="4321175" cy="3311525"/>
          </a:xfrm>
          <a:noFill/>
          <a:ln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Öneri">
  <a:themeElements>
    <a:clrScheme name="Öneri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Ön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neri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163</TotalTime>
  <Words>624</Words>
  <Application>Microsoft Office PowerPoint</Application>
  <PresentationFormat>Ekran Gösterisi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Öneri</vt:lpstr>
      <vt:lpstr>SINAV KAYGISI</vt:lpstr>
      <vt:lpstr>Slayt 2</vt:lpstr>
      <vt:lpstr>Slayt 3</vt:lpstr>
      <vt:lpstr>NORMAL DÜZEYDE KAYGI;</vt:lpstr>
      <vt:lpstr>NE ZAMAN ENDİŞELENELİM?</vt:lpstr>
      <vt:lpstr>Slayt 6</vt:lpstr>
      <vt:lpstr>BUNLARI YAŞIYOR MUYUZ?</vt:lpstr>
      <vt:lpstr>Slayt 8</vt:lpstr>
      <vt:lpstr>KAYGIYI NASIL YENERİZ?</vt:lpstr>
      <vt:lpstr>Slayt 10</vt:lpstr>
      <vt:lpstr>SINAVDAN ÖNCE……..</vt:lpstr>
      <vt:lpstr>Slayt 12</vt:lpstr>
      <vt:lpstr>Slayt 13</vt:lpstr>
      <vt:lpstr>Slayt 14</vt:lpstr>
      <vt:lpstr>Slayt 15</vt:lpstr>
      <vt:lpstr>Slayt 16</vt:lpstr>
      <vt:lpstr>Slayt 17</vt:lpstr>
      <vt:lpstr>SINAV SIRASINDA…..</vt:lpstr>
      <vt:lpstr>Slayt 19</vt:lpstr>
      <vt:lpstr>Slayt 20</vt:lpstr>
      <vt:lpstr>SINAVDAN SONRA…..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</dc:title>
  <dc:creator>SELDA</dc:creator>
  <cp:lastModifiedBy>PC</cp:lastModifiedBy>
  <cp:revision>7</cp:revision>
  <dcterms:created xsi:type="dcterms:W3CDTF">2004-05-25T07:52:04Z</dcterms:created>
  <dcterms:modified xsi:type="dcterms:W3CDTF">2017-06-14T00:14:03Z</dcterms:modified>
</cp:coreProperties>
</file>