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29698" name="Picture 2" descr="titlemaster_med"/>
          <p:cNvPicPr>
            <a:picLocks noChangeAspect="1" noChangeArrowheads="1"/>
          </p:cNvPicPr>
          <p:nvPr/>
        </p:nvPicPr>
        <p:blipFill>
          <a:blip r:embed="rId2" cstate="print"/>
          <a:srcRect/>
          <a:stretch>
            <a:fillRect/>
          </a:stretch>
        </p:blipFill>
        <p:spPr bwMode="ltGray">
          <a:xfrm>
            <a:off x="0" y="0"/>
            <a:ext cx="9144000" cy="6862763"/>
          </a:xfrm>
          <a:prstGeom prst="rect">
            <a:avLst/>
          </a:prstGeom>
          <a:noFill/>
        </p:spPr>
      </p:pic>
      <p:sp>
        <p:nvSpPr>
          <p:cNvPr id="29699" name="Rectangle 3"/>
          <p:cNvSpPr>
            <a:spLocks noGrp="1" noChangeArrowheads="1"/>
          </p:cNvSpPr>
          <p:nvPr>
            <p:ph type="dt" sz="half" idx="2"/>
          </p:nvPr>
        </p:nvSpPr>
        <p:spPr>
          <a:xfrm>
            <a:off x="304800" y="6248400"/>
            <a:ext cx="1905000" cy="457200"/>
          </a:xfrm>
        </p:spPr>
        <p:txBody>
          <a:bodyPr/>
          <a:lstStyle>
            <a:lvl1pPr>
              <a:defRPr/>
            </a:lvl1pPr>
          </a:lstStyle>
          <a:p>
            <a:endParaRPr lang="tr-TR"/>
          </a:p>
        </p:txBody>
      </p:sp>
      <p:sp>
        <p:nvSpPr>
          <p:cNvPr id="29700" name="Rectangle 4"/>
          <p:cNvSpPr>
            <a:spLocks noGrp="1" noChangeArrowheads="1"/>
          </p:cNvSpPr>
          <p:nvPr>
            <p:ph type="ftr" sz="quarter" idx="3"/>
          </p:nvPr>
        </p:nvSpPr>
        <p:spPr/>
        <p:txBody>
          <a:bodyPr/>
          <a:lstStyle>
            <a:lvl1pPr>
              <a:defRPr/>
            </a:lvl1pPr>
          </a:lstStyle>
          <a:p>
            <a:endParaRPr lang="tr-TR"/>
          </a:p>
        </p:txBody>
      </p:sp>
      <p:sp>
        <p:nvSpPr>
          <p:cNvPr id="29701" name="Rectangle 5"/>
          <p:cNvSpPr>
            <a:spLocks noGrp="1" noChangeArrowheads="1"/>
          </p:cNvSpPr>
          <p:nvPr>
            <p:ph type="sldNum" sz="quarter" idx="4"/>
          </p:nvPr>
        </p:nvSpPr>
        <p:spPr>
          <a:xfrm>
            <a:off x="7010400" y="6248400"/>
            <a:ext cx="1905000" cy="457200"/>
          </a:xfrm>
        </p:spPr>
        <p:txBody>
          <a:bodyPr/>
          <a:lstStyle>
            <a:lvl1pPr>
              <a:defRPr/>
            </a:lvl1pPr>
          </a:lstStyle>
          <a:p>
            <a:fld id="{33633CCA-1A36-4C82-80FE-324166FB9A3C}" type="slidenum">
              <a:rPr lang="tr-TR"/>
              <a:pPr/>
              <a:t>‹#›</a:t>
            </a:fld>
            <a:endParaRPr lang="tr-TR"/>
          </a:p>
        </p:txBody>
      </p:sp>
      <p:sp>
        <p:nvSpPr>
          <p:cNvPr id="29702"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tr-TR"/>
              <a:t>Asıl alt başlık stilini düzenlemek için tıklatın</a:t>
            </a:r>
          </a:p>
        </p:txBody>
      </p:sp>
      <p:sp>
        <p:nvSpPr>
          <p:cNvPr id="29703"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tr-TR"/>
              <a:t>Asıl başlık stili için tıklatın</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7A687437-9661-4F8E-BA48-DD7941E59952}" type="slidenum">
              <a:rPr lang="tr-TR"/>
              <a:pPr/>
              <a:t>‹#›</a:t>
            </a:fld>
            <a:endParaRPr lang="tr-T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239000" y="228600"/>
            <a:ext cx="16002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438400" y="228600"/>
            <a:ext cx="46482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999CB93D-F1FA-4EFB-B316-6781D56A4D9F}" type="slidenum">
              <a:rPr lang="tr-TR"/>
              <a:pPr/>
              <a:t>‹#›</a:t>
            </a:fld>
            <a:endParaRPr lang="tr-T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CC6B5C10-4FC9-4691-B9DF-29921979EFC1}" type="slidenum">
              <a:rPr lang="tr-TR"/>
              <a:pPr/>
              <a:t>‹#›</a:t>
            </a:fld>
            <a:endParaRPr lang="tr-T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C5644A09-EEA3-4F5A-B119-C233BFC062B6}" type="slidenum">
              <a:rPr lang="tr-TR"/>
              <a:pPr/>
              <a:t>‹#›</a:t>
            </a:fld>
            <a:endParaRPr lang="tr-T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04B00840-6060-42FD-BF82-1D080EC03C07}" type="slidenum">
              <a:rPr lang="tr-TR"/>
              <a:pPr/>
              <a:t>‹#›</a:t>
            </a:fld>
            <a:endParaRPr lang="tr-T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87BD2ADB-0CCF-41AC-85E5-2C1D4C7F0187}" type="slidenum">
              <a:rPr lang="tr-TR"/>
              <a:pPr/>
              <a:t>‹#›</a:t>
            </a:fld>
            <a:endParaRPr lang="tr-T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3CA7911B-F07D-43C6-ACC8-59FF8BC2E6B5}" type="slidenum">
              <a:rPr lang="tr-TR"/>
              <a:pPr/>
              <a:t>‹#›</a:t>
            </a:fld>
            <a:endParaRPr lang="tr-T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738F26FE-AF34-4DD7-828B-045F939E1993}" type="slidenum">
              <a:rPr lang="tr-TR"/>
              <a:pPr/>
              <a:t>‹#›</a:t>
            </a:fld>
            <a:endParaRPr lang="tr-T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A7BA5495-7FCD-454F-B1E7-68948273B99E}" type="slidenum">
              <a:rPr lang="tr-TR"/>
              <a:pPr/>
              <a:t>‹#›</a:t>
            </a:fld>
            <a:endParaRPr lang="tr-T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A5A04BAF-D2CD-435F-8571-312EB0E05D25}" type="slidenum">
              <a:rPr lang="tr-TR"/>
              <a:pPr/>
              <a:t>‹#›</a:t>
            </a:fld>
            <a:endParaRPr lang="tr-T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2667000" cy="6858000"/>
            <a:chOff x="0" y="0"/>
            <a:chExt cx="1680" cy="4320"/>
          </a:xfrm>
        </p:grpSpPr>
        <p:sp>
          <p:nvSpPr>
            <p:cNvPr id="28675"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endParaRPr lang="tr-TR"/>
            </a:p>
          </p:txBody>
        </p:sp>
        <p:pic>
          <p:nvPicPr>
            <p:cNvPr id="28676" name="Picture 4" descr="slidemaster_med3"/>
            <p:cNvPicPr>
              <a:picLocks noChangeAspect="1" noChangeArrowheads="1"/>
            </p:cNvPicPr>
            <p:nvPr/>
          </p:nvPicPr>
          <p:blipFill>
            <a:blip r:embed="rId13" cstate="print"/>
            <a:srcRect/>
            <a:stretch>
              <a:fillRect/>
            </a:stretch>
          </p:blipFill>
          <p:spPr bwMode="ltGray">
            <a:xfrm>
              <a:off x="0" y="0"/>
              <a:ext cx="1348" cy="4320"/>
            </a:xfrm>
            <a:prstGeom prst="rect">
              <a:avLst/>
            </a:prstGeom>
            <a:noFill/>
          </p:spPr>
        </p:pic>
      </p:grpSp>
      <p:sp>
        <p:nvSpPr>
          <p:cNvPr id="28677"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8678"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8679"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endParaRPr lang="tr-TR"/>
          </a:p>
        </p:txBody>
      </p:sp>
      <p:sp>
        <p:nvSpPr>
          <p:cNvPr id="2868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endParaRPr lang="tr-TR"/>
          </a:p>
        </p:txBody>
      </p:sp>
      <p:sp>
        <p:nvSpPr>
          <p:cNvPr id="28681"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fld id="{67955D54-AA8B-4A8F-8320-59A7D4E5392C}"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spd="slow"/>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ln/>
        </p:spPr>
        <p:txBody>
          <a:bodyPr/>
          <a:lstStyle/>
          <a:p>
            <a:r>
              <a:rPr lang="tr-TR" b="1"/>
              <a:t>ZAMANI İYİ KULLANMA SANATI</a:t>
            </a:r>
          </a:p>
        </p:txBody>
      </p:sp>
      <p:sp>
        <p:nvSpPr>
          <p:cNvPr id="4099" name="Rectangle 3"/>
          <p:cNvSpPr>
            <a:spLocks noGrp="1" noChangeArrowheads="1"/>
          </p:cNvSpPr>
          <p:nvPr>
            <p:ph type="subTitle" idx="1"/>
          </p:nvPr>
        </p:nvSpPr>
        <p:spPr>
          <a:ln/>
        </p:spPr>
        <p:txBody>
          <a:bodyPr/>
          <a:lstStyle/>
          <a:p>
            <a:pPr>
              <a:lnSpc>
                <a:spcPct val="80000"/>
              </a:lnSpc>
            </a:pPr>
            <a:r>
              <a:rPr lang="tr-TR" sz="2800" b="1" dirty="0" smtClean="0"/>
              <a:t>PROF.DR.ÖMER DİNÇER İLKOKULU</a:t>
            </a:r>
          </a:p>
          <a:p>
            <a:pPr>
              <a:lnSpc>
                <a:spcPct val="80000"/>
              </a:lnSpc>
            </a:pPr>
            <a:r>
              <a:rPr lang="tr-TR" sz="2800" b="1" dirty="0" smtClean="0"/>
              <a:t>REHBERLİK SERVİSİ</a:t>
            </a:r>
            <a:endParaRPr lang="tr-TR"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098">
                                            <p:txEl>
                                              <p:charRg st="4294967295" end="4294967295"/>
                                            </p:txEl>
                                          </p:spTgt>
                                        </p:tgtEl>
                                        <p:attrNameLst>
                                          <p:attrName>style.visibility</p:attrName>
                                        </p:attrNameLst>
                                      </p:cBhvr>
                                      <p:to>
                                        <p:strVal val="visible"/>
                                      </p:to>
                                    </p:set>
                                    <p:anim calcmode="lin" valueType="num">
                                      <p:cBhvr>
                                        <p:cTn id="7" dur="500" fill="hold"/>
                                        <p:tgtEl>
                                          <p:spTgt spid="4098">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4098">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p:cTn id="13"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0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p:cTn id="19" dur="5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09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b="1"/>
              <a:t>Çalışma Saatleri:</a:t>
            </a:r>
            <a:r>
              <a:rPr lang="tr-TR"/>
              <a:t/>
            </a:r>
            <a:br>
              <a:rPr lang="tr-TR"/>
            </a:br>
            <a:endParaRPr lang="tr-TR"/>
          </a:p>
        </p:txBody>
      </p:sp>
      <p:sp>
        <p:nvSpPr>
          <p:cNvPr id="13315" name="Rectangle 3"/>
          <p:cNvSpPr>
            <a:spLocks noGrp="1" noChangeArrowheads="1"/>
          </p:cNvSpPr>
          <p:nvPr>
            <p:ph type="body" idx="1"/>
          </p:nvPr>
        </p:nvSpPr>
        <p:spPr/>
        <p:txBody>
          <a:bodyPr/>
          <a:lstStyle/>
          <a:p>
            <a:pPr marL="609600" indent="-609600">
              <a:lnSpc>
                <a:spcPct val="90000"/>
              </a:lnSpc>
            </a:pPr>
            <a:r>
              <a:rPr lang="tr-TR" sz="2800"/>
              <a:t>Önemli olan uzun zaman çalışmak değil, gerektiği gibi çalışarak işleri halletmektir. Yorgunluk bir onur madalyası değildir.</a:t>
            </a:r>
          </a:p>
          <a:p>
            <a:pPr marL="609600" indent="-609600">
              <a:lnSpc>
                <a:spcPct val="90000"/>
              </a:lnSpc>
            </a:pPr>
            <a:r>
              <a:rPr lang="tr-TR" sz="2800"/>
              <a:t>İnsanları uzun çalışma saati tuzağına düşüren üç büyük neden vardır:</a:t>
            </a:r>
          </a:p>
          <a:p>
            <a:pPr marL="609600" indent="-609600">
              <a:lnSpc>
                <a:spcPct val="90000"/>
              </a:lnSpc>
            </a:pPr>
            <a:r>
              <a:rPr lang="tr-TR" sz="2800"/>
              <a:t> tembellik, </a:t>
            </a:r>
          </a:p>
          <a:p>
            <a:pPr marL="609600" indent="-609600">
              <a:lnSpc>
                <a:spcPct val="90000"/>
              </a:lnSpc>
            </a:pPr>
            <a:r>
              <a:rPr lang="tr-TR" sz="2800"/>
              <a:t>kötü zamanlama </a:t>
            </a:r>
          </a:p>
          <a:p>
            <a:pPr marL="609600" indent="-609600">
              <a:lnSpc>
                <a:spcPct val="90000"/>
              </a:lnSpc>
            </a:pPr>
            <a:r>
              <a:rPr lang="tr-TR" sz="2800"/>
              <a:t>ve hayır diyememe.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p:cTn id="13"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3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p:cTn id="19"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331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p:cTn id="25"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31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p:cTn id="31"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331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3315">
                                            <p:txEl>
                                              <p:pRg st="4" end="4"/>
                                            </p:txEl>
                                          </p:spTgt>
                                        </p:tgtEl>
                                        <p:attrNameLst>
                                          <p:attrName>style.visibility</p:attrName>
                                        </p:attrNameLst>
                                      </p:cBhvr>
                                      <p:to>
                                        <p:strVal val="visible"/>
                                      </p:to>
                                    </p:set>
                                    <p:anim calcmode="lin" valueType="num">
                                      <p:cBhvr>
                                        <p:cTn id="37" dur="5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13315">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r-TR" b="1"/>
              <a:t>Stres Ve Sağlık:</a:t>
            </a:r>
            <a:r>
              <a:rPr lang="tr-TR"/>
              <a:t/>
            </a:r>
            <a:br>
              <a:rPr lang="tr-TR"/>
            </a:br>
            <a:endParaRPr lang="tr-TR"/>
          </a:p>
        </p:txBody>
      </p:sp>
      <p:sp>
        <p:nvSpPr>
          <p:cNvPr id="14339" name="Rectangle 3"/>
          <p:cNvSpPr>
            <a:spLocks noGrp="1" noChangeArrowheads="1"/>
          </p:cNvSpPr>
          <p:nvPr>
            <p:ph type="body" idx="1"/>
          </p:nvPr>
        </p:nvSpPr>
        <p:spPr/>
        <p:txBody>
          <a:bodyPr/>
          <a:lstStyle/>
          <a:p>
            <a:pPr marL="609600" indent="-609600">
              <a:lnSpc>
                <a:spcPct val="80000"/>
              </a:lnSpc>
            </a:pPr>
            <a:r>
              <a:rPr lang="tr-TR" sz="2400"/>
              <a:t>Stres enerjinizi emer, karar verme gücünüzü ve performansınızı zayıflatır. Hastalık ve stres zamanı harcayıp işlerinize engel olduğundan sağlığın korunması kaldıraç dengesinde önemlidir. Strese tutulmamak için:</a:t>
            </a:r>
          </a:p>
          <a:p>
            <a:pPr marL="609600" indent="-609600">
              <a:lnSpc>
                <a:spcPct val="80000"/>
              </a:lnSpc>
            </a:pPr>
            <a:r>
              <a:rPr lang="tr-TR" sz="2400"/>
              <a:t>-Olabilecek en kötü şey nedir?</a:t>
            </a:r>
          </a:p>
          <a:p>
            <a:pPr marL="609600" indent="-609600">
              <a:lnSpc>
                <a:spcPct val="80000"/>
              </a:lnSpc>
            </a:pPr>
            <a:r>
              <a:rPr lang="tr-TR" sz="2400"/>
              <a:t>-Beş yıl sonra bunun benim için önemi olacak mı?</a:t>
            </a:r>
          </a:p>
          <a:p>
            <a:pPr marL="609600" indent="-609600">
              <a:lnSpc>
                <a:spcPct val="80000"/>
              </a:lnSpc>
            </a:pPr>
            <a:r>
              <a:rPr lang="tr-TR" sz="2400"/>
              <a:t>-Eğer sadece altı aylık ömrüm kalmış olsaydı buna nasıl bakardım?</a:t>
            </a:r>
          </a:p>
          <a:p>
            <a:pPr marL="609600" indent="-609600">
              <a:lnSpc>
                <a:spcPct val="80000"/>
              </a:lnSpc>
            </a:pPr>
            <a:r>
              <a:rPr lang="tr-TR" sz="2400"/>
              <a:t>Sorularını düşünün ve stresten kurtulmak için insanlarla dostluk ve egzersiz gibi yollar deneyin.</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433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433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14338"/>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14339">
                                            <p:txEl>
                                              <p:pRg st="0" end="0"/>
                                            </p:txEl>
                                          </p:spTgt>
                                        </p:tgtEl>
                                        <p:attrNameLst>
                                          <p:attrName>style.visibility</p:attrName>
                                        </p:attrNameLst>
                                      </p:cBhvr>
                                      <p:to>
                                        <p:strVal val="visible"/>
                                      </p:to>
                                    </p:set>
                                    <p:anim calcmode="lin" valueType="num">
                                      <p:cBhvr>
                                        <p:cTn id="1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43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4339">
                                            <p:txEl>
                                              <p:pRg st="1" end="1"/>
                                            </p:txEl>
                                          </p:spTgt>
                                        </p:tgtEl>
                                        <p:attrNameLst>
                                          <p:attrName>style.visibility</p:attrName>
                                        </p:attrNameLst>
                                      </p:cBhvr>
                                      <p:to>
                                        <p:strVal val="visible"/>
                                      </p:to>
                                    </p:set>
                                    <p:anim calcmode="lin" valueType="num">
                                      <p:cBhvr>
                                        <p:cTn id="23"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33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4339">
                                            <p:txEl>
                                              <p:pRg st="2" end="2"/>
                                            </p:txEl>
                                          </p:spTgt>
                                        </p:tgtEl>
                                        <p:attrNameLst>
                                          <p:attrName>style.visibility</p:attrName>
                                        </p:attrNameLst>
                                      </p:cBhvr>
                                      <p:to>
                                        <p:strVal val="visible"/>
                                      </p:to>
                                    </p:set>
                                    <p:anim calcmode="lin" valueType="num">
                                      <p:cBhvr>
                                        <p:cTn id="29"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433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4339">
                                            <p:txEl>
                                              <p:pRg st="3" end="3"/>
                                            </p:txEl>
                                          </p:spTgt>
                                        </p:tgtEl>
                                        <p:attrNameLst>
                                          <p:attrName>style.visibility</p:attrName>
                                        </p:attrNameLst>
                                      </p:cBhvr>
                                      <p:to>
                                        <p:strVal val="visible"/>
                                      </p:to>
                                    </p:set>
                                    <p:anim calcmode="lin" valueType="num">
                                      <p:cBhvr>
                                        <p:cTn id="35"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1433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4339">
                                            <p:txEl>
                                              <p:pRg st="4" end="4"/>
                                            </p:txEl>
                                          </p:spTgt>
                                        </p:tgtEl>
                                        <p:attrNameLst>
                                          <p:attrName>style.visibility</p:attrName>
                                        </p:attrNameLst>
                                      </p:cBhvr>
                                      <p:to>
                                        <p:strVal val="visible"/>
                                      </p:to>
                                    </p:set>
                                    <p:anim calcmode="lin" valueType="num">
                                      <p:cBhvr>
                                        <p:cTn id="41"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433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xit" presetSubtype="32" fill="hold" grpId="2" nodeType="clickEffect">
                                  <p:stCondLst>
                                    <p:cond delay="0"/>
                                  </p:stCondLst>
                                  <p:childTnLst>
                                    <p:anim calcmode="lin" valueType="num">
                                      <p:cBhvr>
                                        <p:cTn id="46" dur="500" fill="hold"/>
                                        <p:tgtEl>
                                          <p:spTgt spid="14338"/>
                                        </p:tgtEl>
                                        <p:attrNameLst>
                                          <p:attrName>ppt_w</p:attrName>
                                        </p:attrNameLst>
                                      </p:cBhvr>
                                      <p:tavLst>
                                        <p:tav tm="0">
                                          <p:val>
                                            <p:strVal val="ppt_w"/>
                                          </p:val>
                                        </p:tav>
                                        <p:tav tm="100000">
                                          <p:val>
                                            <p:fltVal val="0"/>
                                          </p:val>
                                        </p:tav>
                                      </p:tavLst>
                                    </p:anim>
                                    <p:anim calcmode="lin" valueType="num">
                                      <p:cBhvr>
                                        <p:cTn id="47" dur="500" fill="hold"/>
                                        <p:tgtEl>
                                          <p:spTgt spid="14338"/>
                                        </p:tgtEl>
                                        <p:attrNameLst>
                                          <p:attrName>ppt_h</p:attrName>
                                        </p:attrNameLst>
                                      </p:cBhvr>
                                      <p:tavLst>
                                        <p:tav tm="0">
                                          <p:val>
                                            <p:strVal val="ppt_h"/>
                                          </p:val>
                                        </p:tav>
                                        <p:tav tm="100000">
                                          <p:val>
                                            <p:fltVal val="0"/>
                                          </p:val>
                                        </p:tav>
                                      </p:tavLst>
                                    </p:anim>
                                    <p:set>
                                      <p:cBhvr>
                                        <p:cTn id="48" dur="1" fill="hold">
                                          <p:stCondLst>
                                            <p:cond delay="499"/>
                                          </p:stCondLst>
                                        </p:cTn>
                                        <p:tgtEl>
                                          <p:spTgt spid="14338"/>
                                        </p:tgtEl>
                                        <p:attrNameLst>
                                          <p:attrName>style.visibility</p:attrName>
                                        </p:attrNameLst>
                                      </p:cBhvr>
                                      <p:to>
                                        <p:strVal val="hidden"/>
                                      </p:to>
                                    </p:set>
                                  </p:childTnLst>
                                </p:cTn>
                              </p:par>
                              <p:par>
                                <p:cTn id="49" presetID="23" presetClass="exit" presetSubtype="32" fill="hold" grpId="1" nodeType="withEffect">
                                  <p:stCondLst>
                                    <p:cond delay="0"/>
                                  </p:stCondLst>
                                  <p:childTnLst>
                                    <p:anim calcmode="lin" valueType="num">
                                      <p:cBhvr>
                                        <p:cTn id="50" dur="500" fill="hold"/>
                                        <p:tgtEl>
                                          <p:spTgt spid="14339">
                                            <p:txEl>
                                              <p:pRg st="0" end="0"/>
                                            </p:txEl>
                                          </p:spTgt>
                                        </p:tgtEl>
                                        <p:attrNameLst>
                                          <p:attrName>ppt_w</p:attrName>
                                        </p:attrNameLst>
                                      </p:cBhvr>
                                      <p:tavLst>
                                        <p:tav tm="0">
                                          <p:val>
                                            <p:strVal val="ppt_w"/>
                                          </p:val>
                                        </p:tav>
                                        <p:tav tm="100000">
                                          <p:val>
                                            <p:fltVal val="0"/>
                                          </p:val>
                                        </p:tav>
                                      </p:tavLst>
                                    </p:anim>
                                    <p:anim calcmode="lin" valueType="num">
                                      <p:cBhvr>
                                        <p:cTn id="51" dur="500" fill="hold"/>
                                        <p:tgtEl>
                                          <p:spTgt spid="14339">
                                            <p:txEl>
                                              <p:pRg st="0" end="0"/>
                                            </p:txEl>
                                          </p:spTgt>
                                        </p:tgtEl>
                                        <p:attrNameLst>
                                          <p:attrName>ppt_h</p:attrName>
                                        </p:attrNameLst>
                                      </p:cBhvr>
                                      <p:tavLst>
                                        <p:tav tm="0">
                                          <p:val>
                                            <p:strVal val="ppt_h"/>
                                          </p:val>
                                        </p:tav>
                                        <p:tav tm="100000">
                                          <p:val>
                                            <p:fltVal val="0"/>
                                          </p:val>
                                        </p:tav>
                                      </p:tavLst>
                                    </p:anim>
                                    <p:set>
                                      <p:cBhvr>
                                        <p:cTn id="52" dur="1" fill="hold">
                                          <p:stCondLst>
                                            <p:cond delay="499"/>
                                          </p:stCondLst>
                                        </p:cTn>
                                        <p:tgtEl>
                                          <p:spTgt spid="14339">
                                            <p:txEl>
                                              <p:pRg st="0" end="0"/>
                                            </p:txEl>
                                          </p:spTgt>
                                        </p:tgtEl>
                                        <p:attrNameLst>
                                          <p:attrName>style.visibility</p:attrName>
                                        </p:attrNameLst>
                                      </p:cBhvr>
                                      <p:to>
                                        <p:strVal val="hidden"/>
                                      </p:to>
                                    </p:set>
                                  </p:childTnLst>
                                </p:cTn>
                              </p:par>
                              <p:par>
                                <p:cTn id="53" presetID="23" presetClass="exit" presetSubtype="32" fill="hold" grpId="1" nodeType="withEffect">
                                  <p:stCondLst>
                                    <p:cond delay="0"/>
                                  </p:stCondLst>
                                  <p:childTnLst>
                                    <p:anim calcmode="lin" valueType="num">
                                      <p:cBhvr>
                                        <p:cTn id="54" dur="500" fill="hold"/>
                                        <p:tgtEl>
                                          <p:spTgt spid="14339">
                                            <p:txEl>
                                              <p:pRg st="1" end="1"/>
                                            </p:txEl>
                                          </p:spTgt>
                                        </p:tgtEl>
                                        <p:attrNameLst>
                                          <p:attrName>ppt_w</p:attrName>
                                        </p:attrNameLst>
                                      </p:cBhvr>
                                      <p:tavLst>
                                        <p:tav tm="0">
                                          <p:val>
                                            <p:strVal val="ppt_w"/>
                                          </p:val>
                                        </p:tav>
                                        <p:tav tm="100000">
                                          <p:val>
                                            <p:fltVal val="0"/>
                                          </p:val>
                                        </p:tav>
                                      </p:tavLst>
                                    </p:anim>
                                    <p:anim calcmode="lin" valueType="num">
                                      <p:cBhvr>
                                        <p:cTn id="55" dur="500" fill="hold"/>
                                        <p:tgtEl>
                                          <p:spTgt spid="14339">
                                            <p:txEl>
                                              <p:pRg st="1" end="1"/>
                                            </p:txEl>
                                          </p:spTgt>
                                        </p:tgtEl>
                                        <p:attrNameLst>
                                          <p:attrName>ppt_h</p:attrName>
                                        </p:attrNameLst>
                                      </p:cBhvr>
                                      <p:tavLst>
                                        <p:tav tm="0">
                                          <p:val>
                                            <p:strVal val="ppt_h"/>
                                          </p:val>
                                        </p:tav>
                                        <p:tav tm="100000">
                                          <p:val>
                                            <p:fltVal val="0"/>
                                          </p:val>
                                        </p:tav>
                                      </p:tavLst>
                                    </p:anim>
                                    <p:set>
                                      <p:cBhvr>
                                        <p:cTn id="56" dur="1" fill="hold">
                                          <p:stCondLst>
                                            <p:cond delay="499"/>
                                          </p:stCondLst>
                                        </p:cTn>
                                        <p:tgtEl>
                                          <p:spTgt spid="14339">
                                            <p:txEl>
                                              <p:pRg st="1" end="1"/>
                                            </p:txEl>
                                          </p:spTgt>
                                        </p:tgtEl>
                                        <p:attrNameLst>
                                          <p:attrName>style.visibility</p:attrName>
                                        </p:attrNameLst>
                                      </p:cBhvr>
                                      <p:to>
                                        <p:strVal val="hidden"/>
                                      </p:to>
                                    </p:set>
                                  </p:childTnLst>
                                </p:cTn>
                              </p:par>
                              <p:par>
                                <p:cTn id="57" presetID="23" presetClass="exit" presetSubtype="32" fill="hold" grpId="1" nodeType="withEffect">
                                  <p:stCondLst>
                                    <p:cond delay="0"/>
                                  </p:stCondLst>
                                  <p:childTnLst>
                                    <p:anim calcmode="lin" valueType="num">
                                      <p:cBhvr>
                                        <p:cTn id="58" dur="500" fill="hold"/>
                                        <p:tgtEl>
                                          <p:spTgt spid="14339">
                                            <p:txEl>
                                              <p:pRg st="2" end="2"/>
                                            </p:txEl>
                                          </p:spTgt>
                                        </p:tgtEl>
                                        <p:attrNameLst>
                                          <p:attrName>ppt_w</p:attrName>
                                        </p:attrNameLst>
                                      </p:cBhvr>
                                      <p:tavLst>
                                        <p:tav tm="0">
                                          <p:val>
                                            <p:strVal val="ppt_w"/>
                                          </p:val>
                                        </p:tav>
                                        <p:tav tm="100000">
                                          <p:val>
                                            <p:fltVal val="0"/>
                                          </p:val>
                                        </p:tav>
                                      </p:tavLst>
                                    </p:anim>
                                    <p:anim calcmode="lin" valueType="num">
                                      <p:cBhvr>
                                        <p:cTn id="59" dur="500" fill="hold"/>
                                        <p:tgtEl>
                                          <p:spTgt spid="14339">
                                            <p:txEl>
                                              <p:pRg st="2" end="2"/>
                                            </p:txEl>
                                          </p:spTgt>
                                        </p:tgtEl>
                                        <p:attrNameLst>
                                          <p:attrName>ppt_h</p:attrName>
                                        </p:attrNameLst>
                                      </p:cBhvr>
                                      <p:tavLst>
                                        <p:tav tm="0">
                                          <p:val>
                                            <p:strVal val="ppt_h"/>
                                          </p:val>
                                        </p:tav>
                                        <p:tav tm="100000">
                                          <p:val>
                                            <p:fltVal val="0"/>
                                          </p:val>
                                        </p:tav>
                                      </p:tavLst>
                                    </p:anim>
                                    <p:set>
                                      <p:cBhvr>
                                        <p:cTn id="60" dur="1" fill="hold">
                                          <p:stCondLst>
                                            <p:cond delay="499"/>
                                          </p:stCondLst>
                                        </p:cTn>
                                        <p:tgtEl>
                                          <p:spTgt spid="14339">
                                            <p:txEl>
                                              <p:pRg st="2" end="2"/>
                                            </p:txEl>
                                          </p:spTgt>
                                        </p:tgtEl>
                                        <p:attrNameLst>
                                          <p:attrName>style.visibility</p:attrName>
                                        </p:attrNameLst>
                                      </p:cBhvr>
                                      <p:to>
                                        <p:strVal val="hidden"/>
                                      </p:to>
                                    </p:set>
                                  </p:childTnLst>
                                </p:cTn>
                              </p:par>
                              <p:par>
                                <p:cTn id="61" presetID="23" presetClass="exit" presetSubtype="32" fill="hold" grpId="1" nodeType="withEffect">
                                  <p:stCondLst>
                                    <p:cond delay="0"/>
                                  </p:stCondLst>
                                  <p:childTnLst>
                                    <p:anim calcmode="lin" valueType="num">
                                      <p:cBhvr>
                                        <p:cTn id="62" dur="500" fill="hold"/>
                                        <p:tgtEl>
                                          <p:spTgt spid="14339">
                                            <p:txEl>
                                              <p:pRg st="3" end="3"/>
                                            </p:txEl>
                                          </p:spTgt>
                                        </p:tgtEl>
                                        <p:attrNameLst>
                                          <p:attrName>ppt_w</p:attrName>
                                        </p:attrNameLst>
                                      </p:cBhvr>
                                      <p:tavLst>
                                        <p:tav tm="0">
                                          <p:val>
                                            <p:strVal val="ppt_w"/>
                                          </p:val>
                                        </p:tav>
                                        <p:tav tm="100000">
                                          <p:val>
                                            <p:fltVal val="0"/>
                                          </p:val>
                                        </p:tav>
                                      </p:tavLst>
                                    </p:anim>
                                    <p:anim calcmode="lin" valueType="num">
                                      <p:cBhvr>
                                        <p:cTn id="63" dur="500" fill="hold"/>
                                        <p:tgtEl>
                                          <p:spTgt spid="14339">
                                            <p:txEl>
                                              <p:pRg st="3" end="3"/>
                                            </p:txEl>
                                          </p:spTgt>
                                        </p:tgtEl>
                                        <p:attrNameLst>
                                          <p:attrName>ppt_h</p:attrName>
                                        </p:attrNameLst>
                                      </p:cBhvr>
                                      <p:tavLst>
                                        <p:tav tm="0">
                                          <p:val>
                                            <p:strVal val="ppt_h"/>
                                          </p:val>
                                        </p:tav>
                                        <p:tav tm="100000">
                                          <p:val>
                                            <p:fltVal val="0"/>
                                          </p:val>
                                        </p:tav>
                                      </p:tavLst>
                                    </p:anim>
                                    <p:set>
                                      <p:cBhvr>
                                        <p:cTn id="64" dur="1" fill="hold">
                                          <p:stCondLst>
                                            <p:cond delay="499"/>
                                          </p:stCondLst>
                                        </p:cTn>
                                        <p:tgtEl>
                                          <p:spTgt spid="14339">
                                            <p:txEl>
                                              <p:pRg st="3" end="3"/>
                                            </p:txEl>
                                          </p:spTgt>
                                        </p:tgtEl>
                                        <p:attrNameLst>
                                          <p:attrName>style.visibility</p:attrName>
                                        </p:attrNameLst>
                                      </p:cBhvr>
                                      <p:to>
                                        <p:strVal val="hidden"/>
                                      </p:to>
                                    </p:set>
                                  </p:childTnLst>
                                </p:cTn>
                              </p:par>
                              <p:par>
                                <p:cTn id="65" presetID="23" presetClass="exit" presetSubtype="32" fill="hold" grpId="1" nodeType="withEffect">
                                  <p:stCondLst>
                                    <p:cond delay="0"/>
                                  </p:stCondLst>
                                  <p:childTnLst>
                                    <p:anim calcmode="lin" valueType="num">
                                      <p:cBhvr>
                                        <p:cTn id="66" dur="500" fill="hold"/>
                                        <p:tgtEl>
                                          <p:spTgt spid="14339">
                                            <p:txEl>
                                              <p:pRg st="4" end="4"/>
                                            </p:txEl>
                                          </p:spTgt>
                                        </p:tgtEl>
                                        <p:attrNameLst>
                                          <p:attrName>ppt_w</p:attrName>
                                        </p:attrNameLst>
                                      </p:cBhvr>
                                      <p:tavLst>
                                        <p:tav tm="0">
                                          <p:val>
                                            <p:strVal val="ppt_w"/>
                                          </p:val>
                                        </p:tav>
                                        <p:tav tm="100000">
                                          <p:val>
                                            <p:fltVal val="0"/>
                                          </p:val>
                                        </p:tav>
                                      </p:tavLst>
                                    </p:anim>
                                    <p:anim calcmode="lin" valueType="num">
                                      <p:cBhvr>
                                        <p:cTn id="67" dur="500" fill="hold"/>
                                        <p:tgtEl>
                                          <p:spTgt spid="14339">
                                            <p:txEl>
                                              <p:pRg st="4" end="4"/>
                                            </p:txEl>
                                          </p:spTgt>
                                        </p:tgtEl>
                                        <p:attrNameLst>
                                          <p:attrName>ppt_h</p:attrName>
                                        </p:attrNameLst>
                                      </p:cBhvr>
                                      <p:tavLst>
                                        <p:tav tm="0">
                                          <p:val>
                                            <p:strVal val="ppt_h"/>
                                          </p:val>
                                        </p:tav>
                                        <p:tav tm="100000">
                                          <p:val>
                                            <p:fltVal val="0"/>
                                          </p:val>
                                        </p:tav>
                                      </p:tavLst>
                                    </p:anim>
                                    <p:set>
                                      <p:cBhvr>
                                        <p:cTn id="68" dur="1" fill="hold">
                                          <p:stCondLst>
                                            <p:cond delay="499"/>
                                          </p:stCondLst>
                                        </p:cTn>
                                        <p:tgtEl>
                                          <p:spTgt spid="14339">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8" grpId="1"/>
      <p:bldP spid="14338" grpId="2"/>
      <p:bldP spid="14339" grpId="0" build="p"/>
      <p:bldP spid="14339" grpId="1" build="allAtOnce"/>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b="1"/>
              <a:t>Zaman Çizelgesi:</a:t>
            </a:r>
            <a:r>
              <a:rPr lang="tr-TR"/>
              <a:t/>
            </a:r>
            <a:br>
              <a:rPr lang="tr-TR"/>
            </a:br>
            <a:endParaRPr lang="tr-TR"/>
          </a:p>
        </p:txBody>
      </p:sp>
      <p:sp>
        <p:nvSpPr>
          <p:cNvPr id="15363" name="Rectangle 3"/>
          <p:cNvSpPr>
            <a:spLocks noGrp="1" noChangeArrowheads="1"/>
          </p:cNvSpPr>
          <p:nvPr>
            <p:ph type="body" idx="1"/>
          </p:nvPr>
        </p:nvSpPr>
        <p:spPr/>
        <p:txBody>
          <a:bodyPr/>
          <a:lstStyle/>
          <a:p>
            <a:pPr>
              <a:lnSpc>
                <a:spcPct val="90000"/>
              </a:lnSpc>
            </a:pPr>
            <a:r>
              <a:rPr lang="tr-TR" sz="2800"/>
              <a:t>Bir öğrenci için zamanı nasıl geçirdiği çok önemlidir, çünkü işler zamanında bitirilmelidir. Zamanınızı gerçekte nasıl harcadığınızı bir zaman çizelgesi kullanarak bulmak, asıl sorunları bulmanıza yardımcı olabilir. Hangi işe ne kadar zaman harcadığını öğrenmek ve zaman çizelgesi bir öğrencinin çalışma yöntemini çok etkiler ve ona büyük katkı sağlar.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p:cTn id="13"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536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r-TR" sz="2400" b="1"/>
              <a:t>Siz Saf Bir Güvercin misiniz</a:t>
            </a:r>
            <a:br>
              <a:rPr lang="tr-TR" sz="2400" b="1"/>
            </a:br>
            <a:r>
              <a:rPr lang="tr-TR" sz="2400" b="1"/>
              <a:t> Yoksa Bir İnsan mı?</a:t>
            </a:r>
            <a:r>
              <a:rPr lang="tr-TR" sz="2400"/>
              <a:t/>
            </a:r>
            <a:br>
              <a:rPr lang="tr-TR" sz="2400"/>
            </a:br>
            <a:endParaRPr lang="tr-TR" sz="2400"/>
          </a:p>
        </p:txBody>
      </p:sp>
      <p:sp>
        <p:nvSpPr>
          <p:cNvPr id="16387" name="Rectangle 3"/>
          <p:cNvSpPr>
            <a:spLocks noGrp="1" noChangeArrowheads="1"/>
          </p:cNvSpPr>
          <p:nvPr>
            <p:ph type="body" idx="1"/>
          </p:nvPr>
        </p:nvSpPr>
        <p:spPr/>
        <p:txBody>
          <a:bodyPr/>
          <a:lstStyle/>
          <a:p>
            <a:pPr>
              <a:lnSpc>
                <a:spcPct val="90000"/>
              </a:lnSpc>
            </a:pPr>
            <a:r>
              <a:rPr lang="tr-TR" sz="2400"/>
              <a:t>	Bir çok durumda tutumlarımız ve inançlarımız başka şey söyler ama başka türlü davranırız. Perhiz yaparken güzel bir pasta ikram edilse yer-o anki lezzeti düşünerek-perhize yarın devam ederiz. </a:t>
            </a:r>
          </a:p>
          <a:p>
            <a:pPr>
              <a:lnSpc>
                <a:spcPct val="90000"/>
              </a:lnSpc>
            </a:pPr>
            <a:r>
              <a:rPr lang="tr-TR" sz="2400"/>
              <a:t>Uzun vadeli planlarımızı ihmal etmemize yol açan olay ve hoş işleri yaparak büyük planlarımızı mahvedebiliriz. Bu vartaya düşmemek için hedeflerimizi belirleyip onlar için çalışacak kadar güçlü ve iradeli olmalısınız.</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p:cTn id="13"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anim calcmode="lin" valueType="num">
                                      <p:cBhvr>
                                        <p:cTn id="19"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638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r-TR" b="1"/>
              <a:t>Alışkanlıklar:</a:t>
            </a:r>
            <a:r>
              <a:rPr lang="tr-TR"/>
              <a:t/>
            </a:r>
            <a:br>
              <a:rPr lang="tr-TR"/>
            </a:br>
            <a:endParaRPr lang="tr-TR"/>
          </a:p>
        </p:txBody>
      </p:sp>
      <p:sp>
        <p:nvSpPr>
          <p:cNvPr id="17411" name="Rectangle 3"/>
          <p:cNvSpPr>
            <a:spLocks noGrp="1" noChangeArrowheads="1"/>
          </p:cNvSpPr>
          <p:nvPr>
            <p:ph type="body" idx="1"/>
          </p:nvPr>
        </p:nvSpPr>
        <p:spPr/>
        <p:txBody>
          <a:bodyPr/>
          <a:lstStyle/>
          <a:p>
            <a:pPr>
              <a:lnSpc>
                <a:spcPct val="80000"/>
              </a:lnSpc>
            </a:pPr>
            <a:r>
              <a:rPr lang="tr-TR" sz="2000"/>
              <a:t>	Biz alışkanlıklarımıza bağlı varlıklarız ve onlar bizim hayatımızı kolaylaştırır. Örneğin, araba kullanmak bir alışkanlık meselesidir. Kötü olmasına rağmen sürdürdüğümüz alışkanlıklarımız da vardır ve bunların değiştirilmesi gerekir. Bunun için:</a:t>
            </a:r>
          </a:p>
          <a:p>
            <a:pPr>
              <a:lnSpc>
                <a:spcPct val="80000"/>
              </a:lnSpc>
            </a:pPr>
            <a:r>
              <a:rPr lang="tr-TR" sz="2000"/>
              <a:t>	-Nasıl bir değişiklik yapmak istediğinize karar verin ve hemen bu değişikliği yapın.</a:t>
            </a:r>
          </a:p>
          <a:p>
            <a:pPr>
              <a:lnSpc>
                <a:spcPct val="80000"/>
              </a:lnSpc>
            </a:pPr>
            <a:r>
              <a:rPr lang="tr-TR" sz="2000"/>
              <a:t>	-Bir anda çok şey değiştirmeye kalkışmayın. İlk değişiklikte ustalaştıktan sonra ikincisine geçin.</a:t>
            </a:r>
          </a:p>
          <a:p>
            <a:pPr>
              <a:lnSpc>
                <a:spcPct val="80000"/>
              </a:lnSpc>
            </a:pPr>
            <a:r>
              <a:rPr lang="tr-TR" sz="2000"/>
              <a:t>	-Yeni davranışlarınız için kendinize net ve ölçülebilir başarı standartları belirleyin.</a:t>
            </a:r>
          </a:p>
          <a:p>
            <a:pPr>
              <a:lnSpc>
                <a:spcPct val="80000"/>
              </a:lnSpc>
            </a:pPr>
            <a:r>
              <a:rPr lang="tr-TR" sz="2000"/>
              <a:t>	-Asla ve asla istisna kabul etmeyin.</a:t>
            </a:r>
          </a:p>
          <a:p>
            <a:pPr>
              <a:lnSpc>
                <a:spcPct val="80000"/>
              </a:lnSpc>
            </a:pPr>
            <a:r>
              <a:rPr lang="tr-TR" sz="2000"/>
              <a:t>-Sonuçların aniden değişmesini ummayın. Bu iş zaman ve çaba gerektirebilir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800" decel="100000"/>
                                        <p:tgtEl>
                                          <p:spTgt spid="17410"/>
                                        </p:tgtEl>
                                      </p:cBhvr>
                                    </p:animEffect>
                                    <p:anim calcmode="lin" valueType="num">
                                      <p:cBhvr>
                                        <p:cTn id="8" dur="800" decel="100000" fill="hold"/>
                                        <p:tgtEl>
                                          <p:spTgt spid="17410"/>
                                        </p:tgtEl>
                                        <p:attrNameLst>
                                          <p:attrName>style.rotation</p:attrName>
                                        </p:attrNameLst>
                                      </p:cBhvr>
                                      <p:tavLst>
                                        <p:tav tm="0">
                                          <p:val>
                                            <p:fltVal val="-90"/>
                                          </p:val>
                                        </p:tav>
                                        <p:tav tm="100000">
                                          <p:val>
                                            <p:fltVal val="0"/>
                                          </p:val>
                                        </p:tav>
                                      </p:tavLst>
                                    </p:anim>
                                    <p:anim calcmode="lin" valueType="num">
                                      <p:cBhvr>
                                        <p:cTn id="9" dur="800" decel="100000" fill="hold"/>
                                        <p:tgtEl>
                                          <p:spTgt spid="17410"/>
                                        </p:tgtEl>
                                        <p:attrNameLst>
                                          <p:attrName>ppt_x</p:attrName>
                                        </p:attrNameLst>
                                      </p:cBhvr>
                                      <p:tavLst>
                                        <p:tav tm="0">
                                          <p:val>
                                            <p:strVal val="#ppt_x+0.4"/>
                                          </p:val>
                                        </p:tav>
                                        <p:tav tm="100000">
                                          <p:val>
                                            <p:strVal val="#ppt_x-0.05"/>
                                          </p:val>
                                        </p:tav>
                                      </p:tavLst>
                                    </p:anim>
                                    <p:anim calcmode="lin" valueType="num">
                                      <p:cBhvr>
                                        <p:cTn id="10" dur="800" decel="100000" fill="hold"/>
                                        <p:tgtEl>
                                          <p:spTgt spid="174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7411">
                                            <p:txEl>
                                              <p:pRg st="0" end="0"/>
                                            </p:txEl>
                                          </p:spTgt>
                                        </p:tgtEl>
                                        <p:attrNameLst>
                                          <p:attrName>style.visibility</p:attrName>
                                        </p:attrNameLst>
                                      </p:cBhvr>
                                      <p:to>
                                        <p:strVal val="visible"/>
                                      </p:to>
                                    </p:set>
                                    <p:animEffect transition="in" filter="fade">
                                      <p:cBhvr>
                                        <p:cTn id="17" dur="1000"/>
                                        <p:tgtEl>
                                          <p:spTgt spid="17411">
                                            <p:txEl>
                                              <p:pRg st="0" end="0"/>
                                            </p:txEl>
                                          </p:spTgt>
                                        </p:tgtEl>
                                      </p:cBhvr>
                                    </p:animEffect>
                                    <p:anim calcmode="lin" valueType="num">
                                      <p:cBhvr>
                                        <p:cTn id="1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7411">
                                            <p:txEl>
                                              <p:pRg st="1" end="1"/>
                                            </p:txEl>
                                          </p:spTgt>
                                        </p:tgtEl>
                                        <p:attrNameLst>
                                          <p:attrName>style.visibility</p:attrName>
                                        </p:attrNameLst>
                                      </p:cBhvr>
                                      <p:to>
                                        <p:strVal val="visible"/>
                                      </p:to>
                                    </p:set>
                                    <p:animEffect transition="in" filter="fade">
                                      <p:cBhvr>
                                        <p:cTn id="24" dur="1000"/>
                                        <p:tgtEl>
                                          <p:spTgt spid="17411">
                                            <p:txEl>
                                              <p:pRg st="1" end="1"/>
                                            </p:txEl>
                                          </p:spTgt>
                                        </p:tgtEl>
                                      </p:cBhvr>
                                    </p:animEffect>
                                    <p:anim calcmode="lin" valueType="num">
                                      <p:cBhvr>
                                        <p:cTn id="2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7411">
                                            <p:txEl>
                                              <p:pRg st="2" end="2"/>
                                            </p:txEl>
                                          </p:spTgt>
                                        </p:tgtEl>
                                        <p:attrNameLst>
                                          <p:attrName>style.visibility</p:attrName>
                                        </p:attrNameLst>
                                      </p:cBhvr>
                                      <p:to>
                                        <p:strVal val="visible"/>
                                      </p:to>
                                    </p:set>
                                    <p:animEffect transition="in" filter="fade">
                                      <p:cBhvr>
                                        <p:cTn id="31" dur="1000"/>
                                        <p:tgtEl>
                                          <p:spTgt spid="17411">
                                            <p:txEl>
                                              <p:pRg st="2" end="2"/>
                                            </p:txEl>
                                          </p:spTgt>
                                        </p:tgtEl>
                                      </p:cBhvr>
                                    </p:animEffect>
                                    <p:anim calcmode="lin" valueType="num">
                                      <p:cBhvr>
                                        <p:cTn id="3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7411">
                                            <p:txEl>
                                              <p:pRg st="3" end="3"/>
                                            </p:txEl>
                                          </p:spTgt>
                                        </p:tgtEl>
                                        <p:attrNameLst>
                                          <p:attrName>style.visibility</p:attrName>
                                        </p:attrNameLst>
                                      </p:cBhvr>
                                      <p:to>
                                        <p:strVal val="visible"/>
                                      </p:to>
                                    </p:set>
                                    <p:animEffect transition="in" filter="fade">
                                      <p:cBhvr>
                                        <p:cTn id="38" dur="1000"/>
                                        <p:tgtEl>
                                          <p:spTgt spid="17411">
                                            <p:txEl>
                                              <p:pRg st="3" end="3"/>
                                            </p:txEl>
                                          </p:spTgt>
                                        </p:tgtEl>
                                      </p:cBhvr>
                                    </p:animEffect>
                                    <p:anim calcmode="lin" valueType="num">
                                      <p:cBhvr>
                                        <p:cTn id="39"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7411">
                                            <p:txEl>
                                              <p:pRg st="4" end="4"/>
                                            </p:txEl>
                                          </p:spTgt>
                                        </p:tgtEl>
                                        <p:attrNameLst>
                                          <p:attrName>style.visibility</p:attrName>
                                        </p:attrNameLst>
                                      </p:cBhvr>
                                      <p:to>
                                        <p:strVal val="visible"/>
                                      </p:to>
                                    </p:set>
                                    <p:animEffect transition="in" filter="fade">
                                      <p:cBhvr>
                                        <p:cTn id="45" dur="1000"/>
                                        <p:tgtEl>
                                          <p:spTgt spid="17411">
                                            <p:txEl>
                                              <p:pRg st="4" end="4"/>
                                            </p:txEl>
                                          </p:spTgt>
                                        </p:tgtEl>
                                      </p:cBhvr>
                                    </p:animEffect>
                                    <p:anim calcmode="lin" valueType="num">
                                      <p:cBhvr>
                                        <p:cTn id="46"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7411">
                                            <p:txEl>
                                              <p:pRg st="5" end="5"/>
                                            </p:txEl>
                                          </p:spTgt>
                                        </p:tgtEl>
                                        <p:attrNameLst>
                                          <p:attrName>style.visibility</p:attrName>
                                        </p:attrNameLst>
                                      </p:cBhvr>
                                      <p:to>
                                        <p:strVal val="visible"/>
                                      </p:to>
                                    </p:set>
                                    <p:animEffect transition="in" filter="fade">
                                      <p:cBhvr>
                                        <p:cTn id="52" dur="1000"/>
                                        <p:tgtEl>
                                          <p:spTgt spid="17411">
                                            <p:txEl>
                                              <p:pRg st="5" end="5"/>
                                            </p:txEl>
                                          </p:spTgt>
                                        </p:tgtEl>
                                      </p:cBhvr>
                                    </p:animEffect>
                                    <p:anim calcmode="lin" valueType="num">
                                      <p:cBhvr>
                                        <p:cTn id="53"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r-TR" sz="3200" b="1"/>
              <a:t>Hedef Belirleme Ve Değerler:</a:t>
            </a:r>
            <a:r>
              <a:rPr lang="tr-TR" sz="3200"/>
              <a:t/>
            </a:r>
            <a:br>
              <a:rPr lang="tr-TR" sz="3200"/>
            </a:br>
            <a:endParaRPr lang="tr-TR" sz="3200"/>
          </a:p>
        </p:txBody>
      </p:sp>
      <p:sp>
        <p:nvSpPr>
          <p:cNvPr id="18435" name="Rectangle 3"/>
          <p:cNvSpPr>
            <a:spLocks noGrp="1" noChangeArrowheads="1"/>
          </p:cNvSpPr>
          <p:nvPr>
            <p:ph type="body" idx="1"/>
          </p:nvPr>
        </p:nvSpPr>
        <p:spPr/>
        <p:txBody>
          <a:bodyPr/>
          <a:lstStyle/>
          <a:p>
            <a:pPr>
              <a:lnSpc>
                <a:spcPct val="80000"/>
              </a:lnSpc>
            </a:pPr>
            <a:r>
              <a:rPr lang="tr-TR" sz="1600"/>
              <a:t>	Neye ulaşmak istediğimizi bilmezsek zamanı kontrol edemeyiz. Hedefler zamana anlam verir ve yapmamız gereken seçimler için bir iskelet oluşturur; net hedeflerimiz olmazsa zamanı iyi kullanmak anlamsız kalır. Başlıca, kişisel, ailesel, işsel ve toplumsal konularda net hedeflerimiz olmalıdır.</a:t>
            </a:r>
          </a:p>
          <a:p>
            <a:pPr>
              <a:lnSpc>
                <a:spcPct val="80000"/>
              </a:lnSpc>
            </a:pPr>
            <a:r>
              <a:rPr lang="tr-TR" sz="1600"/>
              <a:t>	Hepimizin yaşamımıza anlam katan, bizi insanlığın bir parçası yapan ve sonuç olarak uğruna savaşacağımız değerlerimiz vardır. Değerler ilerleme güdümüzün dayandığı noktalardır. Davranışlarımıza heves, bağlılık ve enerji verirler. Hiç bir baskı bizim içimizden kaynaklanan bir baskıdan daha güçlü olamaz; bu baskılar yaşamımızın renklerini belirler ve her olaya karşı davranış biçimimizi düzenler.</a:t>
            </a:r>
          </a:p>
          <a:p>
            <a:pPr>
              <a:lnSpc>
                <a:spcPct val="80000"/>
              </a:lnSpc>
            </a:pPr>
            <a:r>
              <a:rPr lang="tr-TR" sz="1600"/>
              <a:t>	Önemli olan sadece plan değil,bu plana bağlılıktır. Hedeflerinizin kendi hedefleriniz olduğuna ve bunlara gerçekten ulaşmak istediğinize emin olun. Bunları yazıya dökün ki sık sık bakıp hangi yolda ilerlediğinizi bilesiniz ve bu hedefleri hep olumlu cümlelerle tanımlayın; “Yapacağım......”. Bunlara ulaşmayı ummuyorsanız, ulaşamazsınız.</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p:cTn id="13"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843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 calcmode="lin" valueType="num">
                                      <p:cBhvr>
                                        <p:cTn id="19"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843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 calcmode="lin" valueType="num">
                                      <p:cBhvr>
                                        <p:cTn id="25"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843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a:lnSpc>
                <a:spcPct val="80000"/>
              </a:lnSpc>
            </a:pPr>
            <a:r>
              <a:rPr lang="tr-TR" sz="2000"/>
              <a:t>Eski bir Çin Atasözü şöyle der: “Balık tutmak amacıyla ırmağa gitmek yeterli değildir,yanınızda ağ da götürmelisiniz. Yani, plansız hedef sadece bir düştür. Plan yapmanın amacı bir hedefe ulaşmak için yapılacak işleri kolaylaştırmaktır. Her plan açık bir hedef ve bunu izleyen adımları kapsamalıdır. Bu adımlar:</a:t>
            </a:r>
          </a:p>
          <a:p>
            <a:pPr>
              <a:lnSpc>
                <a:spcPct val="80000"/>
              </a:lnSpc>
            </a:pPr>
            <a:r>
              <a:rPr lang="tr-TR" sz="2000"/>
              <a:t>	-Kolay tanımlanabilir</a:t>
            </a:r>
          </a:p>
          <a:p>
            <a:pPr>
              <a:lnSpc>
                <a:spcPct val="80000"/>
              </a:lnSpc>
            </a:pPr>
            <a:r>
              <a:rPr lang="tr-TR" sz="2000"/>
              <a:t>	-Ölçülebilir</a:t>
            </a:r>
          </a:p>
          <a:p>
            <a:pPr>
              <a:lnSpc>
                <a:spcPct val="80000"/>
              </a:lnSpc>
            </a:pPr>
            <a:r>
              <a:rPr lang="tr-TR" sz="2000"/>
              <a:t>	-Zaman çizelgesi olan</a:t>
            </a:r>
          </a:p>
          <a:p>
            <a:pPr>
              <a:lnSpc>
                <a:spcPct val="80000"/>
              </a:lnSpc>
            </a:pPr>
            <a:r>
              <a:rPr lang="tr-TR" sz="2000"/>
              <a:t>	-İlerlemeyi karşılaştırmak için denek taşları bulunan</a:t>
            </a:r>
          </a:p>
          <a:p>
            <a:pPr>
              <a:lnSpc>
                <a:spcPct val="80000"/>
              </a:lnSpc>
            </a:pPr>
            <a:r>
              <a:rPr lang="tr-TR" sz="2000"/>
              <a:t>	-Geribildirim alınabilecek adımlar olmalıdır.</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75"/>
                                  </p:iterate>
                                  <p:childTnLst>
                                    <p:set>
                                      <p:cBhvr>
                                        <p:cTn id="14" dur="1" fill="hold">
                                          <p:stCondLst>
                                            <p:cond delay="74"/>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75"/>
                                  </p:iterate>
                                  <p:childTnLst>
                                    <p:set>
                                      <p:cBhvr>
                                        <p:cTn id="18" dur="1" fill="hold">
                                          <p:stCondLst>
                                            <p:cond delay="74"/>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75"/>
                                  </p:iterate>
                                  <p:childTnLst>
                                    <p:set>
                                      <p:cBhvr>
                                        <p:cTn id="22" dur="1" fill="hold">
                                          <p:stCondLst>
                                            <p:cond delay="74"/>
                                          </p:stCondLst>
                                        </p:cTn>
                                        <p:tgtEl>
                                          <p:spTgt spid="194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75"/>
                                  </p:iterate>
                                  <p:childTnLst>
                                    <p:set>
                                      <p:cBhvr>
                                        <p:cTn id="26" dur="1" fill="hold">
                                          <p:stCondLst>
                                            <p:cond delay="74"/>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r-TR" b="1"/>
              <a:t>Ajandalar:</a:t>
            </a:r>
            <a:r>
              <a:rPr lang="tr-TR"/>
              <a:t/>
            </a:r>
            <a:br>
              <a:rPr lang="tr-TR"/>
            </a:br>
            <a:endParaRPr lang="tr-TR"/>
          </a:p>
        </p:txBody>
      </p:sp>
      <p:sp>
        <p:nvSpPr>
          <p:cNvPr id="20483" name="Rectangle 3"/>
          <p:cNvSpPr>
            <a:spLocks noGrp="1" noChangeArrowheads="1"/>
          </p:cNvSpPr>
          <p:nvPr>
            <p:ph type="body" idx="1"/>
          </p:nvPr>
        </p:nvSpPr>
        <p:spPr/>
        <p:txBody>
          <a:bodyPr/>
          <a:lstStyle/>
          <a:p>
            <a:pPr>
              <a:lnSpc>
                <a:spcPct val="80000"/>
              </a:lnSpc>
            </a:pPr>
            <a:r>
              <a:rPr lang="tr-TR" sz="2800"/>
              <a:t>	Ajandalar, kendimizi düzene sokmak için kullanılan bir sistem,taşınabilir bir bürodur. Zamanı iyi kullanmak gibi, bu da monoton bir işe yada kendi içinde bir amaca dönüşmemelidir. Bu size hizmet edecek bir araçtır, sizi daha etkili ve yararlı olmaya iten, böylece stresinizi azaltan bir araçtır. Unutmayın ki; karışık bir masaya bir de ajanda eklemek bir felaket doğurur.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 calcmode="lin" valueType="num">
                                      <p:cBhvr>
                                        <p:cTn id="13"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48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p:txBody>
          <a:bodyPr/>
          <a:lstStyle/>
          <a:p>
            <a:r>
              <a:rPr lang="tr-TR"/>
              <a:t>Planlama uygulamaya yani hayata dönüşmezse hiç bir işe yaramaz. </a:t>
            </a:r>
          </a:p>
          <a:p>
            <a:r>
              <a:rPr lang="tr-TR" b="1" i="1" u="sng"/>
              <a:t>Yaşam, siz başka planlar yaparken olup biten şeylerin toplamıdır.</a:t>
            </a:r>
          </a:p>
          <a:p>
            <a:r>
              <a:rPr lang="tr-TR"/>
              <a:t> Yaşam bir şeyler yapmaktır. Peki siz ne yapacaksınız?</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75"/>
                                  </p:iterate>
                                  <p:childTnLst>
                                    <p:set>
                                      <p:cBhvr>
                                        <p:cTn id="14" dur="1" fill="hold">
                                          <p:stCondLst>
                                            <p:cond delay="74"/>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r>
              <a:rPr lang="tr-TR" sz="2800"/>
              <a:t>	Kendinize bir hedef belirlemeli ve o yönde hareket etmelisiniz. Hedef belirlerken çok özen göstermelisiniz. Fazla hırslı olmayın; her ay kalıcı ve başarılı bir değişiklik yapmak sekiz değişikliği başaramamaktan iyidir. Alışkanlıklar, kaslar gibi kullanıldıkça güçlenir.</a:t>
            </a:r>
          </a:p>
          <a:p>
            <a:r>
              <a:rPr lang="tr-TR" sz="2800"/>
              <a:t>	Zamanınızı ve yaşamınızın kontrolünü elinizde tutun.</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225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r-TR" sz="3200" b="1"/>
              <a:t>Zamanı İyi Kullanmak Ne Demektir?</a:t>
            </a:r>
            <a:r>
              <a:rPr lang="tr-TR" sz="3200"/>
              <a:t/>
            </a:r>
            <a:br>
              <a:rPr lang="tr-TR" sz="3200"/>
            </a:br>
            <a:endParaRPr lang="tr-TR" sz="3200"/>
          </a:p>
        </p:txBody>
      </p:sp>
      <p:sp>
        <p:nvSpPr>
          <p:cNvPr id="5123" name="Rectangle 3"/>
          <p:cNvSpPr>
            <a:spLocks noGrp="1" noChangeArrowheads="1"/>
          </p:cNvSpPr>
          <p:nvPr>
            <p:ph type="body" idx="1"/>
          </p:nvPr>
        </p:nvSpPr>
        <p:spPr/>
        <p:txBody>
          <a:bodyPr/>
          <a:lstStyle/>
          <a:p>
            <a:pPr marL="609600" indent="-609600">
              <a:lnSpc>
                <a:spcPct val="80000"/>
              </a:lnSpc>
            </a:pPr>
            <a:r>
              <a:rPr lang="tr-TR" sz="2000"/>
              <a:t>Zaman paha biçilmez bir kaynaktır ve akan zaman geri çevrilemez. Birçok kişi zamanının kendisine yetmediğinden yakınır. </a:t>
            </a:r>
          </a:p>
          <a:p>
            <a:pPr marL="609600" indent="-609600">
              <a:lnSpc>
                <a:spcPct val="80000"/>
              </a:lnSpc>
            </a:pPr>
            <a:r>
              <a:rPr lang="tr-TR" sz="2000"/>
              <a:t>Bunun bir sorun değil de, hedeflerinin belirsiz olduğu, önceliklerinin iyi sıralanmadığı ve zamanının iyi planlanmadığı yolunda bir belirti olduğunu anlayana kadar.</a:t>
            </a:r>
          </a:p>
          <a:p>
            <a:pPr marL="609600" indent="-609600">
              <a:lnSpc>
                <a:spcPct val="80000"/>
              </a:lnSpc>
            </a:pPr>
            <a:r>
              <a:rPr lang="tr-TR" sz="2000"/>
              <a:t> Fakat zamanı planlayamazsınız. O, belirli bir ritimde amansızca akıp gider. Aslında planlayabileceğiniz bir tek şey vardır, o da kendinizsiniz.”Kendinizi Planlamak” bu çalışmanın asıl başlığıdır. Konu </a:t>
            </a:r>
            <a:r>
              <a:rPr lang="tr-TR" sz="2000" b="1"/>
              <a:t>sizsiniz</a:t>
            </a:r>
            <a:r>
              <a:rPr lang="tr-TR" sz="2000"/>
              <a:t>,  hayatınızı nasıl yaşadığınızdır.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p:cTn id="13"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1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p:cTn id="19"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1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p:cTn id="25" dur="500" fill="hold"/>
                                        <p:tgtEl>
                                          <p:spTgt spid="512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12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r>
              <a:rPr lang="tr-TR"/>
              <a:t>Gün bugündür.</a:t>
            </a:r>
          </a:p>
          <a:p>
            <a:r>
              <a:rPr lang="tr-TR"/>
              <a:t>	Yer burasıdır.</a:t>
            </a:r>
          </a:p>
          <a:p>
            <a:r>
              <a:rPr lang="tr-TR"/>
              <a:t>	Yaşam sizin yaşamınızdır.</a:t>
            </a:r>
          </a:p>
          <a:p>
            <a:r>
              <a:rPr lang="tr-TR"/>
              <a:t>	Günü yakalayın.</a:t>
            </a:r>
          </a:p>
          <a:p>
            <a:r>
              <a:rPr lang="tr-TR"/>
              <a:t>	Bu anı kullanın.</a:t>
            </a:r>
          </a:p>
          <a:p>
            <a:r>
              <a:rPr lang="tr-TR"/>
              <a:t>	Şimdi harekete geçin… </a:t>
            </a:r>
          </a:p>
          <a:p>
            <a:pPr>
              <a:buFont typeface="Wingdings" pitchFamily="2" charset="2"/>
              <a:buNone/>
            </a:pPr>
            <a:r>
              <a:rPr lang="tr-T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p:cTn id="13" dur="5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355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p:cTn id="19" dur="5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355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p:cTn id="25" dur="500" fill="hold"/>
                                        <p:tgtEl>
                                          <p:spTgt spid="2355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355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p:cTn id="31" dur="5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355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p:cTn id="37" dur="500" fill="hold"/>
                                        <p:tgtEl>
                                          <p:spTgt spid="23555">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3555">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3555">
                                            <p:txEl>
                                              <p:pRg st="6" end="6"/>
                                            </p:txEl>
                                          </p:spTgt>
                                        </p:tgtEl>
                                        <p:attrNameLst>
                                          <p:attrName>style.visibility</p:attrName>
                                        </p:attrNameLst>
                                      </p:cBhvr>
                                      <p:to>
                                        <p:strVal val="visible"/>
                                      </p:to>
                                    </p:set>
                                    <p:anim calcmode="lin" valueType="num">
                                      <p:cBhvr>
                                        <p:cTn id="43" dur="500" fill="hold"/>
                                        <p:tgtEl>
                                          <p:spTgt spid="23555">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3555">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2743200" y="3276600"/>
            <a:ext cx="6400800" cy="4495800"/>
          </a:xfrm>
        </p:spPr>
        <p:txBody>
          <a:bodyPr/>
          <a:lstStyle/>
          <a:p>
            <a:r>
              <a:rPr lang="tr-TR" b="1" i="1" dirty="0"/>
              <a:t>Bu sunum;</a:t>
            </a:r>
          </a:p>
          <a:p>
            <a:pPr>
              <a:buFont typeface="Wingdings" pitchFamily="2" charset="2"/>
              <a:buNone/>
            </a:pPr>
            <a:r>
              <a:rPr lang="tr-TR" i="1" dirty="0"/>
              <a:t>   </a:t>
            </a:r>
            <a:r>
              <a:rPr lang="tr-TR" i="1" dirty="0" smtClean="0"/>
              <a:t>Ümmühan YAPAR’ın çalışmalarından yararlanılarak hazırlanmıştır.</a:t>
            </a:r>
            <a:endParaRPr lang="tr-TR" i="1" dirty="0"/>
          </a:p>
        </p:txBody>
      </p:sp>
      <p:pic>
        <p:nvPicPr>
          <p:cNvPr id="3" name="2 Resim" descr="logo-09.png"/>
          <p:cNvPicPr>
            <a:picLocks noChangeAspect="1"/>
          </p:cNvPicPr>
          <p:nvPr/>
        </p:nvPicPr>
        <p:blipFill>
          <a:blip r:embed="rId2" cstate="print"/>
          <a:stretch>
            <a:fillRect/>
          </a:stretch>
        </p:blipFill>
        <p:spPr>
          <a:xfrm>
            <a:off x="5638800" y="381000"/>
            <a:ext cx="2971800" cy="2974123"/>
          </a:xfrm>
          <a:prstGeom prst="rect">
            <a:avLst/>
          </a:prstGeom>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r-TR" b="1"/>
              <a:t>Öncelikler.</a:t>
            </a:r>
            <a:r>
              <a:rPr lang="tr-TR"/>
              <a:t/>
            </a:r>
            <a:br>
              <a:rPr lang="tr-TR"/>
            </a:br>
            <a:endParaRPr lang="tr-TR"/>
          </a:p>
        </p:txBody>
      </p:sp>
      <p:sp>
        <p:nvSpPr>
          <p:cNvPr id="6147" name="Rectangle 3"/>
          <p:cNvSpPr>
            <a:spLocks noGrp="1" noChangeArrowheads="1"/>
          </p:cNvSpPr>
          <p:nvPr>
            <p:ph type="body" idx="1"/>
          </p:nvPr>
        </p:nvSpPr>
        <p:spPr/>
        <p:txBody>
          <a:bodyPr/>
          <a:lstStyle/>
          <a:p>
            <a:pPr marL="609600" indent="-609600"/>
            <a:r>
              <a:rPr lang="tr-TR" sz="2800"/>
              <a:t>Sorumluluklarınız ve çalışma saatiniz ile bir kaldıraç dengesi oluştursak. Siz çalışmaya başladığınızda sorumluluklarınız artacak ve sizin kaldıracı dengelemeniz gerekecektir. Bunun için sizin daha çok çalışmaya değil, kaldıraç dengesinde önemli olan işleri yapmaya ihtiyacınız var.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p:cTn id="13"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r-TR" sz="2800"/>
              <a:t>Kaldıraç dengesinde önemli yer tutan unsurlar:</a:t>
            </a:r>
            <a:br>
              <a:rPr lang="tr-TR" sz="2800"/>
            </a:br>
            <a:endParaRPr lang="tr-TR" sz="2800"/>
          </a:p>
        </p:txBody>
      </p:sp>
      <p:sp>
        <p:nvSpPr>
          <p:cNvPr id="7171" name="Rectangle 3"/>
          <p:cNvSpPr>
            <a:spLocks noGrp="1" noChangeArrowheads="1"/>
          </p:cNvSpPr>
          <p:nvPr>
            <p:ph type="body" idx="1"/>
          </p:nvPr>
        </p:nvSpPr>
        <p:spPr/>
        <p:txBody>
          <a:bodyPr/>
          <a:lstStyle/>
          <a:p>
            <a:r>
              <a:rPr lang="tr-TR"/>
              <a:t>Eğitim(  kendiniz için)</a:t>
            </a:r>
          </a:p>
          <a:p>
            <a:r>
              <a:rPr lang="tr-TR"/>
              <a:t>Planlama.</a:t>
            </a:r>
          </a:p>
          <a:p>
            <a:r>
              <a:rPr lang="tr-TR"/>
              <a:t>Bir sistem oluşturmak.</a:t>
            </a:r>
          </a:p>
          <a:p>
            <a:r>
              <a:rPr lang="tr-TR"/>
              <a:t>İnsanlarla ilişkiler kurmak ve bu ilişkileri sürdürebilmek.</a:t>
            </a:r>
          </a:p>
          <a:p>
            <a:r>
              <a:rPr lang="tr-TR"/>
              <a:t> Hedefleri saptamak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p:cTn id="13"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p:cTn id="19"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71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 calcmode="lin" valueType="num">
                                      <p:cBhvr>
                                        <p:cTn id="25"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p:cTn id="31"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717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7171">
                                            <p:txEl>
                                              <p:pRg st="4" end="4"/>
                                            </p:txEl>
                                          </p:spTgt>
                                        </p:tgtEl>
                                        <p:attrNameLst>
                                          <p:attrName>style.visibility</p:attrName>
                                        </p:attrNameLst>
                                      </p:cBhvr>
                                      <p:to>
                                        <p:strVal val="visible"/>
                                      </p:to>
                                    </p:set>
                                    <p:anim calcmode="lin" valueType="num">
                                      <p:cBhvr>
                                        <p:cTn id="37"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717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r>
              <a:rPr lang="tr-TR"/>
              <a:t>Zamanı iyi planlama işinin çeşitli yönleri gibi çözüm gayet basittir. Çözümün iki basamağı vardır; kaldıraç dengesinde önemli olan işlere daha çok vakit ayırmak ve öteki işleri çabuk halletmek.</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819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819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b="1"/>
              <a:t>Erteleme:</a:t>
            </a:r>
            <a:r>
              <a:rPr lang="tr-TR"/>
              <a:t/>
            </a:r>
            <a:br>
              <a:rPr lang="tr-TR"/>
            </a:br>
            <a:endParaRPr lang="tr-TR"/>
          </a:p>
        </p:txBody>
      </p:sp>
      <p:sp>
        <p:nvSpPr>
          <p:cNvPr id="9219" name="Rectangle 3"/>
          <p:cNvSpPr>
            <a:spLocks noGrp="1" noChangeArrowheads="1"/>
          </p:cNvSpPr>
          <p:nvPr>
            <p:ph type="body" idx="1"/>
          </p:nvPr>
        </p:nvSpPr>
        <p:spPr/>
        <p:txBody>
          <a:bodyPr/>
          <a:lstStyle/>
          <a:p>
            <a:pPr marL="609600" indent="-609600">
              <a:lnSpc>
                <a:spcPct val="80000"/>
              </a:lnSpc>
            </a:pPr>
            <a:r>
              <a:rPr lang="tr-TR" sz="1800"/>
              <a:t>Erteleme  etkileyici bir sözdür ama ertelemek insanı güçsüz düşüren bulaşıcı bir      hastalıktır. Ertelemek zaman hırsızıdır ve beceriksizliğin bir başka biçimidir.</a:t>
            </a:r>
          </a:p>
          <a:p>
            <a:pPr marL="609600" indent="-609600">
              <a:lnSpc>
                <a:spcPct val="80000"/>
              </a:lnSpc>
            </a:pPr>
            <a:r>
              <a:rPr lang="tr-TR" sz="1800"/>
              <a:t>  	Ertelemenin çok nedenleri vardır ama bunlardan zaman harcamamıza sebep olanlar şunlardır:</a:t>
            </a:r>
          </a:p>
          <a:p>
            <a:pPr marL="609600" indent="-609600">
              <a:lnSpc>
                <a:spcPct val="80000"/>
              </a:lnSpc>
            </a:pPr>
            <a:r>
              <a:rPr lang="tr-TR" sz="1800"/>
              <a:t>	-Bu ders çok zor, nereden başlayacağımı bilemiyorum. (planlama yapılıp iş küçük parçalara ayrılmalıdır.)</a:t>
            </a:r>
          </a:p>
          <a:p>
            <a:pPr marL="609600" indent="-609600">
              <a:lnSpc>
                <a:spcPct val="80000"/>
              </a:lnSpc>
            </a:pPr>
            <a:r>
              <a:rPr lang="tr-TR" sz="1800"/>
              <a:t>	-Ders çalışmak bir çok karar vermemi gerektiriyor, ne yapacağımı bilmiyorum. ( kararın önemini ve aciliyetini belirleyerek hareket edin.)</a:t>
            </a:r>
          </a:p>
          <a:p>
            <a:pPr marL="609600" indent="-609600">
              <a:lnSpc>
                <a:spcPct val="80000"/>
              </a:lnSpc>
            </a:pPr>
            <a:r>
              <a:rPr lang="tr-TR" sz="1800"/>
              <a:t>           -Ders çalışmak hiç hoş olmayan bir şey yapmamı gerektiriyor.</a:t>
            </a:r>
          </a:p>
          <a:p>
            <a:pPr marL="609600" indent="-609600">
              <a:lnSpc>
                <a:spcPct val="80000"/>
              </a:lnSpc>
            </a:pPr>
            <a:r>
              <a:rPr lang="tr-TR" sz="1800"/>
              <a:t>-Kendimi pek iyi hissetmiyorum ve bu iş için yeterli enerjim yok.</a:t>
            </a:r>
          </a:p>
          <a:p>
            <a:pPr marL="609600" indent="-609600">
              <a:lnSpc>
                <a:spcPct val="80000"/>
              </a:lnSpc>
            </a:pPr>
            <a:r>
              <a:rPr lang="tr-TR" sz="1800"/>
              <a:t>-Sabah ve öğleden sonra derse başlamakta güçlük çekiyorum.</a:t>
            </a:r>
          </a:p>
          <a:p>
            <a:pPr marL="609600" indent="-609600">
              <a:lnSpc>
                <a:spcPct val="80000"/>
              </a:lnSpc>
            </a:pPr>
            <a:r>
              <a:rPr lang="tr-TR" sz="1800"/>
              <a:t>-İşlerimi kolay kolay bitiremiyorum.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p:cTn id="13"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921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p:cTn id="19"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921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p:cTn id="25"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921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p:cTn id="31"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921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9219">
                                            <p:txEl>
                                              <p:pRg st="4" end="4"/>
                                            </p:txEl>
                                          </p:spTgt>
                                        </p:tgtEl>
                                        <p:attrNameLst>
                                          <p:attrName>style.visibility</p:attrName>
                                        </p:attrNameLst>
                                      </p:cBhvr>
                                      <p:to>
                                        <p:strVal val="visible"/>
                                      </p:to>
                                    </p:set>
                                    <p:anim calcmode="lin" valueType="num">
                                      <p:cBhvr>
                                        <p:cTn id="37"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921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9219">
                                            <p:txEl>
                                              <p:pRg st="5" end="5"/>
                                            </p:txEl>
                                          </p:spTgt>
                                        </p:tgtEl>
                                        <p:attrNameLst>
                                          <p:attrName>style.visibility</p:attrName>
                                        </p:attrNameLst>
                                      </p:cBhvr>
                                      <p:to>
                                        <p:strVal val="visible"/>
                                      </p:to>
                                    </p:set>
                                    <p:anim calcmode="lin" valueType="num">
                                      <p:cBhvr>
                                        <p:cTn id="43" dur="5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921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9219">
                                            <p:txEl>
                                              <p:pRg st="6" end="6"/>
                                            </p:txEl>
                                          </p:spTgt>
                                        </p:tgtEl>
                                        <p:attrNameLst>
                                          <p:attrName>style.visibility</p:attrName>
                                        </p:attrNameLst>
                                      </p:cBhvr>
                                      <p:to>
                                        <p:strVal val="visible"/>
                                      </p:to>
                                    </p:set>
                                    <p:anim calcmode="lin" valueType="num">
                                      <p:cBhvr>
                                        <p:cTn id="49" dur="500" fill="hold"/>
                                        <p:tgtEl>
                                          <p:spTgt spid="9219">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9219">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9219">
                                            <p:txEl>
                                              <p:pRg st="7" end="7"/>
                                            </p:txEl>
                                          </p:spTgt>
                                        </p:tgtEl>
                                        <p:attrNameLst>
                                          <p:attrName>style.visibility</p:attrName>
                                        </p:attrNameLst>
                                      </p:cBhvr>
                                      <p:to>
                                        <p:strVal val="visible"/>
                                      </p:to>
                                    </p:set>
                                    <p:anim calcmode="lin" valueType="num">
                                      <p:cBhvr>
                                        <p:cTn id="55" dur="500" fill="hold"/>
                                        <p:tgtEl>
                                          <p:spTgt spid="9219">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9219">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r-TR" b="1"/>
              <a:t>Masanız Ve Çalışma Alanı:</a:t>
            </a:r>
            <a:r>
              <a:rPr lang="tr-TR"/>
              <a:t/>
            </a:r>
            <a:br>
              <a:rPr lang="tr-TR"/>
            </a:br>
            <a:endParaRPr lang="tr-TR"/>
          </a:p>
        </p:txBody>
      </p:sp>
      <p:sp>
        <p:nvSpPr>
          <p:cNvPr id="10243" name="Rectangle 3"/>
          <p:cNvSpPr>
            <a:spLocks noGrp="1" noChangeArrowheads="1"/>
          </p:cNvSpPr>
          <p:nvPr>
            <p:ph type="body" idx="1"/>
          </p:nvPr>
        </p:nvSpPr>
        <p:spPr/>
        <p:txBody>
          <a:bodyPr/>
          <a:lstStyle/>
          <a:p>
            <a:pPr marL="609600" indent="-609600">
              <a:lnSpc>
                <a:spcPct val="80000"/>
              </a:lnSpc>
            </a:pPr>
            <a:r>
              <a:rPr lang="tr-TR" sz="2400"/>
              <a:t>Öğrencilerin büyük çoğunluğunun düzensizlik sorunu vardır; bunun bir belirtisi de karışık bir masadır. Bazen hiç incelemeyeceğimiz şeyleri bile masamızın üzerine koyarız ve bir çok dersin defter ve kitabıyla kaplı bir masamız olur.</a:t>
            </a:r>
          </a:p>
          <a:p>
            <a:pPr marL="609600" indent="-609600">
              <a:lnSpc>
                <a:spcPct val="80000"/>
              </a:lnSpc>
            </a:pPr>
            <a:r>
              <a:rPr lang="tr-TR" sz="2400"/>
              <a:t>Bunun çözümü, derslerin önceliğine göre, hemen inceleyebileceğimiz ve önemli olanları masanın üzerine koymak, sonra yapacaklarımızı veya yaptıklarımızı kaldırmaktır.</a:t>
            </a:r>
          </a:p>
          <a:p>
            <a:pPr marL="609600" indent="-609600">
              <a:lnSpc>
                <a:spcPct val="80000"/>
              </a:lnSpc>
              <a:buFont typeface="Wingdings" pitchFamily="2" charset="2"/>
              <a:buNone/>
            </a:pPr>
            <a:r>
              <a:rPr lang="tr-TR" sz="2400"/>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898" decel="100000" fill="hold"/>
                                        <p:tgtEl>
                                          <p:spTgt spid="1024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4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43">
                                            <p:txEl>
                                              <p:pRg st="0" end="0"/>
                                            </p:txEl>
                                          </p:spTgt>
                                        </p:tgtEl>
                                        <p:attrNameLst>
                                          <p:attrName>style.visibility</p:attrName>
                                        </p:attrNameLst>
                                      </p:cBhvr>
                                      <p:to>
                                        <p:strVal val="visible"/>
                                      </p:to>
                                    </p:set>
                                    <p:animEffect transition="in" filter="fade">
                                      <p:cBhvr>
                                        <p:cTn id="15" dur="1000"/>
                                        <p:tgtEl>
                                          <p:spTgt spid="10243">
                                            <p:txEl>
                                              <p:pRg st="0" end="0"/>
                                            </p:txEl>
                                          </p:spTgt>
                                        </p:tgtEl>
                                      </p:cBhvr>
                                    </p:animEffect>
                                    <p:anim calcmode="lin" valueType="num">
                                      <p:cBhvr>
                                        <p:cTn id="16"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4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4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243">
                                            <p:txEl>
                                              <p:pRg st="1" end="1"/>
                                            </p:txEl>
                                          </p:spTgt>
                                        </p:tgtEl>
                                        <p:attrNameLst>
                                          <p:attrName>style.visibility</p:attrName>
                                        </p:attrNameLst>
                                      </p:cBhvr>
                                      <p:to>
                                        <p:strVal val="visible"/>
                                      </p:to>
                                    </p:set>
                                    <p:animEffect transition="in" filter="fade">
                                      <p:cBhvr>
                                        <p:cTn id="23" dur="1000"/>
                                        <p:tgtEl>
                                          <p:spTgt spid="10243">
                                            <p:txEl>
                                              <p:pRg st="1" end="1"/>
                                            </p:txEl>
                                          </p:spTgt>
                                        </p:tgtEl>
                                      </p:cBhvr>
                                    </p:animEffect>
                                    <p:anim calcmode="lin" valueType="num">
                                      <p:cBhvr>
                                        <p:cTn id="24"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024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024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0243">
                                            <p:txEl>
                                              <p:pRg st="2" end="2"/>
                                            </p:txEl>
                                          </p:spTgt>
                                        </p:tgtEl>
                                        <p:attrNameLst>
                                          <p:attrName>style.visibility</p:attrName>
                                        </p:attrNameLst>
                                      </p:cBhvr>
                                      <p:to>
                                        <p:strVal val="visible"/>
                                      </p:to>
                                    </p:set>
                                    <p:animEffect transition="in" filter="fade">
                                      <p:cBhvr>
                                        <p:cTn id="31" dur="1000"/>
                                        <p:tgtEl>
                                          <p:spTgt spid="10243">
                                            <p:txEl>
                                              <p:pRg st="2" end="2"/>
                                            </p:txEl>
                                          </p:spTgt>
                                        </p:tgtEl>
                                      </p:cBhvr>
                                    </p:animEffect>
                                    <p:anim calcmode="lin" valueType="num">
                                      <p:cBhvr>
                                        <p:cTn id="3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024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024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r-TR"/>
              <a:t> </a:t>
            </a:r>
            <a:r>
              <a:rPr lang="tr-TR" b="1"/>
              <a:t>Kesintiler:</a:t>
            </a:r>
            <a:r>
              <a:rPr lang="tr-TR"/>
              <a:t/>
            </a:r>
            <a:br>
              <a:rPr lang="tr-TR"/>
            </a:br>
            <a:endParaRPr lang="tr-TR"/>
          </a:p>
        </p:txBody>
      </p:sp>
      <p:sp>
        <p:nvSpPr>
          <p:cNvPr id="11267" name="Rectangle 3"/>
          <p:cNvSpPr>
            <a:spLocks noGrp="1" noChangeArrowheads="1"/>
          </p:cNvSpPr>
          <p:nvPr>
            <p:ph type="body" idx="1"/>
          </p:nvPr>
        </p:nvSpPr>
        <p:spPr/>
        <p:txBody>
          <a:bodyPr/>
          <a:lstStyle/>
          <a:p>
            <a:r>
              <a:rPr lang="tr-TR" sz="2800"/>
              <a:t>	Önemli bir işe yoğunlaştığınızda birisi beş dakikalık bir iş için sizi rahatsız etse belki bu rahatsızlık sizin yarım saatinize mal olacaktır. Rahatsız edilmekten korunmak için bir yönteminiz olmalı ve bunu sıkı bir şekilde uygulamalısınız ki insanlar kabul etsin. İnsanlar engelinizi aşıp ta sizi rahatsız ettiğinde onları nazikçe uyarmalısınız.</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126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126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11266"/>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11267">
                                            <p:txEl>
                                              <p:pRg st="0" end="0"/>
                                            </p:txEl>
                                          </p:spTgt>
                                        </p:tgtEl>
                                        <p:attrNameLst>
                                          <p:attrName>style.visibility</p:attrName>
                                        </p:attrNameLst>
                                      </p:cBhvr>
                                      <p:to>
                                        <p:strVal val="visible"/>
                                      </p:to>
                                    </p:set>
                                    <p:anim calcmode="lin" valueType="num">
                                      <p:cBhvr>
                                        <p:cTn id="1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xit" presetSubtype="32" fill="hold" grpId="2" nodeType="clickEffect">
                                  <p:stCondLst>
                                    <p:cond delay="0"/>
                                  </p:stCondLst>
                                  <p:childTnLst>
                                    <p:anim calcmode="lin" valueType="num">
                                      <p:cBhvr>
                                        <p:cTn id="22" dur="500" fill="hold"/>
                                        <p:tgtEl>
                                          <p:spTgt spid="11266"/>
                                        </p:tgtEl>
                                        <p:attrNameLst>
                                          <p:attrName>ppt_w</p:attrName>
                                        </p:attrNameLst>
                                      </p:cBhvr>
                                      <p:tavLst>
                                        <p:tav tm="0">
                                          <p:val>
                                            <p:strVal val="ppt_w"/>
                                          </p:val>
                                        </p:tav>
                                        <p:tav tm="100000">
                                          <p:val>
                                            <p:fltVal val="0"/>
                                          </p:val>
                                        </p:tav>
                                      </p:tavLst>
                                    </p:anim>
                                    <p:anim calcmode="lin" valueType="num">
                                      <p:cBhvr>
                                        <p:cTn id="23" dur="500" fill="hold"/>
                                        <p:tgtEl>
                                          <p:spTgt spid="11266"/>
                                        </p:tgtEl>
                                        <p:attrNameLst>
                                          <p:attrName>ppt_h</p:attrName>
                                        </p:attrNameLst>
                                      </p:cBhvr>
                                      <p:tavLst>
                                        <p:tav tm="0">
                                          <p:val>
                                            <p:strVal val="ppt_h"/>
                                          </p:val>
                                        </p:tav>
                                        <p:tav tm="100000">
                                          <p:val>
                                            <p:fltVal val="0"/>
                                          </p:val>
                                        </p:tav>
                                      </p:tavLst>
                                    </p:anim>
                                    <p:set>
                                      <p:cBhvr>
                                        <p:cTn id="24" dur="1" fill="hold">
                                          <p:stCondLst>
                                            <p:cond delay="499"/>
                                          </p:stCondLst>
                                        </p:cTn>
                                        <p:tgtEl>
                                          <p:spTgt spid="11266"/>
                                        </p:tgtEl>
                                        <p:attrNameLst>
                                          <p:attrName>style.visibility</p:attrName>
                                        </p:attrNameLst>
                                      </p:cBhvr>
                                      <p:to>
                                        <p:strVal val="hidden"/>
                                      </p:to>
                                    </p:set>
                                  </p:childTnLst>
                                </p:cTn>
                              </p:par>
                              <p:par>
                                <p:cTn id="25" presetID="23" presetClass="exit" presetSubtype="32" fill="hold" grpId="1" nodeType="withEffect">
                                  <p:stCondLst>
                                    <p:cond delay="0"/>
                                  </p:stCondLst>
                                  <p:childTnLst>
                                    <p:anim calcmode="lin" valueType="num">
                                      <p:cBhvr>
                                        <p:cTn id="26" dur="500" fill="hold"/>
                                        <p:tgtEl>
                                          <p:spTgt spid="11267">
                                            <p:txEl>
                                              <p:pRg st="0" end="0"/>
                                            </p:txEl>
                                          </p:spTgt>
                                        </p:tgtEl>
                                        <p:attrNameLst>
                                          <p:attrName>ppt_w</p:attrName>
                                        </p:attrNameLst>
                                      </p:cBhvr>
                                      <p:tavLst>
                                        <p:tav tm="0">
                                          <p:val>
                                            <p:strVal val="ppt_w"/>
                                          </p:val>
                                        </p:tav>
                                        <p:tav tm="100000">
                                          <p:val>
                                            <p:fltVal val="0"/>
                                          </p:val>
                                        </p:tav>
                                      </p:tavLst>
                                    </p:anim>
                                    <p:anim calcmode="lin" valueType="num">
                                      <p:cBhvr>
                                        <p:cTn id="27" dur="500" fill="hold"/>
                                        <p:tgtEl>
                                          <p:spTgt spid="11267">
                                            <p:txEl>
                                              <p:pRg st="0" end="0"/>
                                            </p:txEl>
                                          </p:spTgt>
                                        </p:tgtEl>
                                        <p:attrNameLst>
                                          <p:attrName>ppt_h</p:attrName>
                                        </p:attrNameLst>
                                      </p:cBhvr>
                                      <p:tavLst>
                                        <p:tav tm="0">
                                          <p:val>
                                            <p:strVal val="ppt_h"/>
                                          </p:val>
                                        </p:tav>
                                        <p:tav tm="100000">
                                          <p:val>
                                            <p:fltVal val="0"/>
                                          </p:val>
                                        </p:tav>
                                      </p:tavLst>
                                    </p:anim>
                                    <p:set>
                                      <p:cBhvr>
                                        <p:cTn id="28" dur="1" fill="hold">
                                          <p:stCondLst>
                                            <p:cond delay="499"/>
                                          </p:stCondLst>
                                        </p:cTn>
                                        <p:tgtEl>
                                          <p:spTgt spid="1126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6" grpId="1"/>
      <p:bldP spid="11266" grpId="2"/>
      <p:bldP spid="11267" grpId="0" build="p"/>
      <p:bldP spid="11267" grpId="1" build="allAtOnce"/>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b="1"/>
              <a:t>Bellek:</a:t>
            </a:r>
            <a:r>
              <a:rPr lang="tr-TR"/>
              <a:t/>
            </a:r>
            <a:br>
              <a:rPr lang="tr-TR"/>
            </a:br>
            <a:endParaRPr lang="tr-TR"/>
          </a:p>
        </p:txBody>
      </p:sp>
      <p:sp>
        <p:nvSpPr>
          <p:cNvPr id="12291" name="Rectangle 3"/>
          <p:cNvSpPr>
            <a:spLocks noGrp="1" noChangeArrowheads="1"/>
          </p:cNvSpPr>
          <p:nvPr>
            <p:ph type="body" idx="1"/>
          </p:nvPr>
        </p:nvSpPr>
        <p:spPr/>
        <p:txBody>
          <a:bodyPr/>
          <a:lstStyle/>
          <a:p>
            <a:pPr marL="609600" indent="-609600">
              <a:lnSpc>
                <a:spcPct val="80000"/>
              </a:lnSpc>
            </a:pPr>
            <a:r>
              <a:rPr lang="tr-TR" sz="2000"/>
              <a:t>Öğrendiğimiz şeyleri unutmak büyük bir zaman israfıdır. Unutmamak için, kendinize bir öğrenme sistemi geliştirin. </a:t>
            </a:r>
          </a:p>
          <a:p>
            <a:pPr marL="609600" indent="-609600">
              <a:lnSpc>
                <a:spcPct val="80000"/>
              </a:lnSpc>
            </a:pPr>
            <a:r>
              <a:rPr lang="tr-TR" sz="2000"/>
              <a:t>Bir seminere katıldığımda, bir kitap okuduğumda ve bir şekilde hatırlamak istediğim bir bilgi bulduğumda, bazı özel notlar alırım- öyle uzun uzun değil, sadece birkaç anahtar sözcük; daha iyisi resim çizerim. Bir gün sonra bu notlara bakarım, bu notlar birer anahtar görevi görür: konuyla ilgili birçok ayrıntıyı anımsatır ve açarlar. Bu anahtar sözcüklere iki-üç gün boyunca bakarım, böylece bu bilgi uzun vadeli belleğime yerleşmiş olur.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lide(fromBottom)">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lide(fromBottom)">
                                      <p:cBhvr>
                                        <p:cTn id="12" dur="500"/>
                                        <p:tgtEl>
                                          <p:spTgt spid="12291">
                                            <p:txEl>
                                              <p:pRg st="1" end="1"/>
                                            </p:txEl>
                                          </p:spTgt>
                                        </p:tgtEl>
                                      </p:cBhvr>
                                    </p:animEffect>
                                  </p:childTnLst>
                                </p:cTn>
                              </p:par>
                            </p:childTnLst>
                          </p:cTn>
                        </p:par>
                        <p:par>
                          <p:cTn id="13" fill="hold">
                            <p:stCondLst>
                              <p:cond delay="500"/>
                            </p:stCondLst>
                            <p:childTnLst>
                              <p:par>
                                <p:cTn id="14" presetID="1" presetClass="entr" presetSubtype="0" fill="hold" grpId="0" nodeType="afterEffect">
                                  <p:stCondLst>
                                    <p:cond delay="0"/>
                                  </p:stCondLst>
                                  <p:iterate type="lt">
                                    <p:tmAbs val="75"/>
                                  </p:iterate>
                                  <p:childTnLst>
                                    <p:set>
                                      <p:cBhvr>
                                        <p:cTn id="15" dur="1" fill="hold">
                                          <p:stCondLst>
                                            <p:cond delay="74"/>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theme/theme1.xml><?xml version="1.0" encoding="utf-8"?>
<a:theme xmlns:a="http://schemas.openxmlformats.org/drawingml/2006/main" name="Öneri">
  <a:themeElements>
    <a:clrScheme name="Öneri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Öneri">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neri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Öneri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Öneri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Öneri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Öneri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Öneri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Öneri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Öneri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Proposal</Template>
  <TotalTime>52</TotalTime>
  <Words>666</Words>
  <Application>Microsoft Office PowerPoint</Application>
  <PresentationFormat>Ekran Gösterisi (4:3)</PresentationFormat>
  <Paragraphs>84</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Öneri</vt:lpstr>
      <vt:lpstr>ZAMANI İYİ KULLANMA SANATI</vt:lpstr>
      <vt:lpstr>Zamanı İyi Kullanmak Ne Demektir? </vt:lpstr>
      <vt:lpstr>Öncelikler. </vt:lpstr>
      <vt:lpstr>Kaldıraç dengesinde önemli yer tutan unsurlar: </vt:lpstr>
      <vt:lpstr>Slayt 5</vt:lpstr>
      <vt:lpstr>Erteleme: </vt:lpstr>
      <vt:lpstr>Masanız Ve Çalışma Alanı: </vt:lpstr>
      <vt:lpstr> Kesintiler: </vt:lpstr>
      <vt:lpstr>Bellek: </vt:lpstr>
      <vt:lpstr>Çalışma Saatleri: </vt:lpstr>
      <vt:lpstr>Stres Ve Sağlık: </vt:lpstr>
      <vt:lpstr>Zaman Çizelgesi: </vt:lpstr>
      <vt:lpstr>Siz Saf Bir Güvercin misiniz  Yoksa Bir İnsan mı? </vt:lpstr>
      <vt:lpstr>Alışkanlıklar: </vt:lpstr>
      <vt:lpstr>Hedef Belirleme Ve Değerler: </vt:lpstr>
      <vt:lpstr>Slayt 16</vt:lpstr>
      <vt:lpstr>Ajandalar: </vt:lpstr>
      <vt:lpstr>Slayt 18</vt:lpstr>
      <vt:lpstr>Slayt 19</vt:lpstr>
      <vt:lpstr>Slayt 20</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37</cp:revision>
  <cp:lastPrinted>1601-01-01T00:00:00Z</cp:lastPrinted>
  <dcterms:created xsi:type="dcterms:W3CDTF">1601-01-01T00:00:00Z</dcterms:created>
  <dcterms:modified xsi:type="dcterms:W3CDTF">2017-06-14T00:16:10Z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