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Comic Sans MS" pitchFamily="66" charset="0"/>
        <a:ea typeface="+mn-ea"/>
        <a:cs typeface="+mn-cs"/>
      </a:defRPr>
    </a:lvl1pPr>
    <a:lvl2pPr marL="457200" algn="l" rtl="0" fontAlgn="base">
      <a:spcBef>
        <a:spcPct val="0"/>
      </a:spcBef>
      <a:spcAft>
        <a:spcPct val="0"/>
      </a:spcAft>
      <a:defRPr kern="1200">
        <a:solidFill>
          <a:schemeClr val="tx1"/>
        </a:solidFill>
        <a:latin typeface="Comic Sans MS" pitchFamily="66" charset="0"/>
        <a:ea typeface="+mn-ea"/>
        <a:cs typeface="+mn-cs"/>
      </a:defRPr>
    </a:lvl2pPr>
    <a:lvl3pPr marL="914400" algn="l" rtl="0" fontAlgn="base">
      <a:spcBef>
        <a:spcPct val="0"/>
      </a:spcBef>
      <a:spcAft>
        <a:spcPct val="0"/>
      </a:spcAft>
      <a:defRPr kern="1200">
        <a:solidFill>
          <a:schemeClr val="tx1"/>
        </a:solidFill>
        <a:latin typeface="Comic Sans MS" pitchFamily="66" charset="0"/>
        <a:ea typeface="+mn-ea"/>
        <a:cs typeface="+mn-cs"/>
      </a:defRPr>
    </a:lvl3pPr>
    <a:lvl4pPr marL="1371600" algn="l" rtl="0" fontAlgn="base">
      <a:spcBef>
        <a:spcPct val="0"/>
      </a:spcBef>
      <a:spcAft>
        <a:spcPct val="0"/>
      </a:spcAft>
      <a:defRPr kern="1200">
        <a:solidFill>
          <a:schemeClr val="tx1"/>
        </a:solidFill>
        <a:latin typeface="Comic Sans MS" pitchFamily="66" charset="0"/>
        <a:ea typeface="+mn-ea"/>
        <a:cs typeface="+mn-cs"/>
      </a:defRPr>
    </a:lvl4pPr>
    <a:lvl5pPr marL="1828800" algn="l" rtl="0" fontAlgn="base">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FCEA90"/>
    <a:srgbClr val="DA3716"/>
    <a:srgbClr val="E80600"/>
    <a:srgbClr val="FFCCFF"/>
    <a:srgbClr val="FF66CC"/>
    <a:srgbClr val="660066"/>
    <a:srgbClr val="CC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8" d="100"/>
          <a:sy n="38" d="100"/>
        </p:scale>
        <p:origin x="-14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3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7DD208BB-DE90-42C6-AD04-1F848ABA86E3}" type="slidenum">
              <a:rPr lang="tr-TR"/>
              <a:pPr/>
              <a:t>‹#›</a:t>
            </a:fld>
            <a:endParaRPr lang="tr-TR"/>
          </a:p>
        </p:txBody>
      </p:sp>
    </p:spTree>
  </p:cSld>
  <p:clrMapOvr>
    <a:masterClrMapping/>
  </p:clrMapOvr>
  <p:transition>
    <p:cover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29C96EA2-4FF0-4240-A483-FD29A80DBB5E}" type="slidenum">
              <a:rPr lang="tr-TR"/>
              <a:pPr/>
              <a:t>‹#›</a:t>
            </a:fld>
            <a:endParaRPr lang="tr-TR"/>
          </a:p>
        </p:txBody>
      </p:sp>
    </p:spTree>
  </p:cSld>
  <p:clrMapOvr>
    <a:masterClrMapping/>
  </p:clrMapOvr>
  <p:transition>
    <p:cover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D01C952A-5324-484F-A188-A6DC9AD6DF0F}" type="slidenum">
              <a:rPr lang="tr-TR"/>
              <a:pPr/>
              <a:t>‹#›</a:t>
            </a:fld>
            <a:endParaRPr lang="tr-TR"/>
          </a:p>
        </p:txBody>
      </p:sp>
    </p:spTree>
  </p:cSld>
  <p:clrMapOvr>
    <a:masterClrMapping/>
  </p:clrMapOvr>
  <p:transition>
    <p:cover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0D7543FF-8155-4FD5-AB84-CCBFAF19D874}" type="slidenum">
              <a:rPr lang="tr-TR"/>
              <a:pPr/>
              <a:t>‹#›</a:t>
            </a:fld>
            <a:endParaRPr lang="tr-TR"/>
          </a:p>
        </p:txBody>
      </p:sp>
    </p:spTree>
  </p:cSld>
  <p:clrMapOvr>
    <a:masterClrMapping/>
  </p:clrMapOvr>
  <p:transition>
    <p:cover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600200"/>
            <a:ext cx="40386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quarter" idx="2"/>
          </p:nvPr>
        </p:nvSpPr>
        <p:spPr>
          <a:xfrm>
            <a:off x="4648200" y="1600200"/>
            <a:ext cx="40386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İçerik Yer Tutucusu"/>
          <p:cNvSpPr>
            <a:spLocks noGrp="1"/>
          </p:cNvSpPr>
          <p:nvPr>
            <p:ph sz="quarter" idx="3"/>
          </p:nvPr>
        </p:nvSpPr>
        <p:spPr>
          <a:xfrm>
            <a:off x="4648200" y="3938588"/>
            <a:ext cx="40386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Veri Yer Tutucusu"/>
          <p:cNvSpPr>
            <a:spLocks noGrp="1"/>
          </p:cNvSpPr>
          <p:nvPr>
            <p:ph type="dt" sz="half" idx="10"/>
          </p:nvPr>
        </p:nvSpPr>
        <p:spPr>
          <a:xfrm>
            <a:off x="457200" y="6245225"/>
            <a:ext cx="2133600" cy="476250"/>
          </a:xfrm>
        </p:spPr>
        <p:txBody>
          <a:bodyPr/>
          <a:lstStyle>
            <a:lvl1pPr>
              <a:defRPr/>
            </a:lvl1pPr>
          </a:lstStyle>
          <a:p>
            <a:endParaRPr lang="tr-TR"/>
          </a:p>
        </p:txBody>
      </p:sp>
      <p:sp>
        <p:nvSpPr>
          <p:cNvPr id="7" name="6 Altbilgi Yer Tutucusu"/>
          <p:cNvSpPr>
            <a:spLocks noGrp="1"/>
          </p:cNvSpPr>
          <p:nvPr>
            <p:ph type="ftr" sz="quarter" idx="11"/>
          </p:nvPr>
        </p:nvSpPr>
        <p:spPr>
          <a:xfrm>
            <a:off x="3124200" y="6245225"/>
            <a:ext cx="2895600" cy="476250"/>
          </a:xfrm>
        </p:spPr>
        <p:txBody>
          <a:bodyPr/>
          <a:lstStyle>
            <a:lvl1pPr>
              <a:defRPr/>
            </a:lvl1pPr>
          </a:lstStyle>
          <a:p>
            <a:endParaRPr lang="tr-TR"/>
          </a:p>
        </p:txBody>
      </p:sp>
      <p:sp>
        <p:nvSpPr>
          <p:cNvPr id="8" name="7 Slayt Numarası Yer Tutucusu"/>
          <p:cNvSpPr>
            <a:spLocks noGrp="1"/>
          </p:cNvSpPr>
          <p:nvPr>
            <p:ph type="sldNum" sz="quarter" idx="12"/>
          </p:nvPr>
        </p:nvSpPr>
        <p:spPr>
          <a:xfrm>
            <a:off x="6553200" y="6245225"/>
            <a:ext cx="2133600" cy="476250"/>
          </a:xfrm>
        </p:spPr>
        <p:txBody>
          <a:bodyPr/>
          <a:lstStyle>
            <a:lvl1pPr>
              <a:defRPr/>
            </a:lvl1pPr>
          </a:lstStyle>
          <a:p>
            <a:fld id="{99785EBD-E63D-477D-9C76-460237EDFE38}" type="slidenum">
              <a:rPr lang="tr-TR"/>
              <a:pPr/>
              <a:t>‹#›</a:t>
            </a:fld>
            <a:endParaRPr lang="tr-TR"/>
          </a:p>
        </p:txBody>
      </p:sp>
    </p:spTree>
  </p:cSld>
  <p:clrMapOvr>
    <a:masterClrMapping/>
  </p:clrMapOvr>
  <p:transition>
    <p:cover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CE5E1C93-EC5B-4E7C-95D5-8820D2C1546D}" type="slidenum">
              <a:rPr lang="tr-TR"/>
              <a:pPr/>
              <a:t>‹#›</a:t>
            </a:fld>
            <a:endParaRPr lang="tr-TR"/>
          </a:p>
        </p:txBody>
      </p:sp>
    </p:spTree>
  </p:cSld>
  <p:clrMapOvr>
    <a:masterClrMapping/>
  </p:clrMapOvr>
  <p:transition>
    <p:cover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tr-TR"/>
          </a:p>
        </p:txBody>
      </p:sp>
      <p:sp>
        <p:nvSpPr>
          <p:cNvPr id="5" name="4 Altbilgi Yer Tutucusu"/>
          <p:cNvSpPr>
            <a:spLocks noGrp="1"/>
          </p:cNvSpPr>
          <p:nvPr>
            <p:ph type="ftr" sz="quarter" idx="11"/>
          </p:nvPr>
        </p:nvSpPr>
        <p:spPr/>
        <p:txBody>
          <a:bodyPr/>
          <a:lstStyle>
            <a:lvl1pPr>
              <a:defRPr/>
            </a:lvl1pPr>
          </a:lstStyle>
          <a:p>
            <a:endParaRPr lang="tr-TR"/>
          </a:p>
        </p:txBody>
      </p:sp>
      <p:sp>
        <p:nvSpPr>
          <p:cNvPr id="6" name="5 Slayt Numarası Yer Tutucusu"/>
          <p:cNvSpPr>
            <a:spLocks noGrp="1"/>
          </p:cNvSpPr>
          <p:nvPr>
            <p:ph type="sldNum" sz="quarter" idx="12"/>
          </p:nvPr>
        </p:nvSpPr>
        <p:spPr/>
        <p:txBody>
          <a:bodyPr/>
          <a:lstStyle>
            <a:lvl1pPr>
              <a:defRPr/>
            </a:lvl1pPr>
          </a:lstStyle>
          <a:p>
            <a:fld id="{9ADCCA9A-9D2B-4033-9014-6A4F6B36A236}" type="slidenum">
              <a:rPr lang="tr-TR"/>
              <a:pPr/>
              <a:t>‹#›</a:t>
            </a:fld>
            <a:endParaRPr lang="tr-TR"/>
          </a:p>
        </p:txBody>
      </p:sp>
    </p:spTree>
  </p:cSld>
  <p:clrMapOvr>
    <a:masterClrMapping/>
  </p:clrMapOvr>
  <p:transition>
    <p:cover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61DF2DA8-8EBB-44C4-B074-3151AB10A82C}" type="slidenum">
              <a:rPr lang="tr-TR"/>
              <a:pPr/>
              <a:t>‹#›</a:t>
            </a:fld>
            <a:endParaRPr lang="tr-TR"/>
          </a:p>
        </p:txBody>
      </p:sp>
    </p:spTree>
  </p:cSld>
  <p:clrMapOvr>
    <a:masterClrMapping/>
  </p:clrMapOvr>
  <p:transition>
    <p:cover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tr-TR"/>
          </a:p>
        </p:txBody>
      </p:sp>
      <p:sp>
        <p:nvSpPr>
          <p:cNvPr id="8" name="7 Altbilgi Yer Tutucusu"/>
          <p:cNvSpPr>
            <a:spLocks noGrp="1"/>
          </p:cNvSpPr>
          <p:nvPr>
            <p:ph type="ftr" sz="quarter" idx="11"/>
          </p:nvPr>
        </p:nvSpPr>
        <p:spPr/>
        <p:txBody>
          <a:bodyPr/>
          <a:lstStyle>
            <a:lvl1pPr>
              <a:defRPr/>
            </a:lvl1pPr>
          </a:lstStyle>
          <a:p>
            <a:endParaRPr lang="tr-TR"/>
          </a:p>
        </p:txBody>
      </p:sp>
      <p:sp>
        <p:nvSpPr>
          <p:cNvPr id="9" name="8 Slayt Numarası Yer Tutucusu"/>
          <p:cNvSpPr>
            <a:spLocks noGrp="1"/>
          </p:cNvSpPr>
          <p:nvPr>
            <p:ph type="sldNum" sz="quarter" idx="12"/>
          </p:nvPr>
        </p:nvSpPr>
        <p:spPr/>
        <p:txBody>
          <a:bodyPr/>
          <a:lstStyle>
            <a:lvl1pPr>
              <a:defRPr/>
            </a:lvl1pPr>
          </a:lstStyle>
          <a:p>
            <a:fld id="{C10B50F1-1292-4079-AA0B-C99D09045E51}" type="slidenum">
              <a:rPr lang="tr-TR"/>
              <a:pPr/>
              <a:t>‹#›</a:t>
            </a:fld>
            <a:endParaRPr lang="tr-TR"/>
          </a:p>
        </p:txBody>
      </p:sp>
    </p:spTree>
  </p:cSld>
  <p:clrMapOvr>
    <a:masterClrMapping/>
  </p:clrMapOvr>
  <p:transition>
    <p:cover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tr-TR"/>
          </a:p>
        </p:txBody>
      </p:sp>
      <p:sp>
        <p:nvSpPr>
          <p:cNvPr id="4" name="3 Altbilgi Yer Tutucusu"/>
          <p:cNvSpPr>
            <a:spLocks noGrp="1"/>
          </p:cNvSpPr>
          <p:nvPr>
            <p:ph type="ftr" sz="quarter" idx="11"/>
          </p:nvPr>
        </p:nvSpPr>
        <p:spPr/>
        <p:txBody>
          <a:bodyPr/>
          <a:lstStyle>
            <a:lvl1pPr>
              <a:defRPr/>
            </a:lvl1pPr>
          </a:lstStyle>
          <a:p>
            <a:endParaRPr lang="tr-TR"/>
          </a:p>
        </p:txBody>
      </p:sp>
      <p:sp>
        <p:nvSpPr>
          <p:cNvPr id="5" name="4 Slayt Numarası Yer Tutucusu"/>
          <p:cNvSpPr>
            <a:spLocks noGrp="1"/>
          </p:cNvSpPr>
          <p:nvPr>
            <p:ph type="sldNum" sz="quarter" idx="12"/>
          </p:nvPr>
        </p:nvSpPr>
        <p:spPr/>
        <p:txBody>
          <a:bodyPr/>
          <a:lstStyle>
            <a:lvl1pPr>
              <a:defRPr/>
            </a:lvl1pPr>
          </a:lstStyle>
          <a:p>
            <a:fld id="{C36479D2-7646-4082-94AD-028BA3D05CC3}" type="slidenum">
              <a:rPr lang="tr-TR"/>
              <a:pPr/>
              <a:t>‹#›</a:t>
            </a:fld>
            <a:endParaRPr lang="tr-TR"/>
          </a:p>
        </p:txBody>
      </p:sp>
    </p:spTree>
  </p:cSld>
  <p:clrMapOvr>
    <a:masterClrMapping/>
  </p:clrMapOvr>
  <p:transition>
    <p:cover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tr-TR"/>
          </a:p>
        </p:txBody>
      </p:sp>
      <p:sp>
        <p:nvSpPr>
          <p:cNvPr id="3" name="2 Altbilgi Yer Tutucusu"/>
          <p:cNvSpPr>
            <a:spLocks noGrp="1"/>
          </p:cNvSpPr>
          <p:nvPr>
            <p:ph type="ftr" sz="quarter" idx="11"/>
          </p:nvPr>
        </p:nvSpPr>
        <p:spPr/>
        <p:txBody>
          <a:bodyPr/>
          <a:lstStyle>
            <a:lvl1pPr>
              <a:defRPr/>
            </a:lvl1pPr>
          </a:lstStyle>
          <a:p>
            <a:endParaRPr lang="tr-TR"/>
          </a:p>
        </p:txBody>
      </p:sp>
      <p:sp>
        <p:nvSpPr>
          <p:cNvPr id="4" name="3 Slayt Numarası Yer Tutucusu"/>
          <p:cNvSpPr>
            <a:spLocks noGrp="1"/>
          </p:cNvSpPr>
          <p:nvPr>
            <p:ph type="sldNum" sz="quarter" idx="12"/>
          </p:nvPr>
        </p:nvSpPr>
        <p:spPr/>
        <p:txBody>
          <a:bodyPr/>
          <a:lstStyle>
            <a:lvl1pPr>
              <a:defRPr/>
            </a:lvl1pPr>
          </a:lstStyle>
          <a:p>
            <a:fld id="{DF866067-38C5-4B54-A67A-570670663CEF}" type="slidenum">
              <a:rPr lang="tr-TR"/>
              <a:pPr/>
              <a:t>‹#›</a:t>
            </a:fld>
            <a:endParaRPr lang="tr-TR"/>
          </a:p>
        </p:txBody>
      </p:sp>
    </p:spTree>
  </p:cSld>
  <p:clrMapOvr>
    <a:masterClrMapping/>
  </p:clrMapOvr>
  <p:transition>
    <p:cover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A4B9B575-58C9-4C4E-868E-3464FA030B43}" type="slidenum">
              <a:rPr lang="tr-TR"/>
              <a:pPr/>
              <a:t>‹#›</a:t>
            </a:fld>
            <a:endParaRPr lang="tr-TR"/>
          </a:p>
        </p:txBody>
      </p:sp>
    </p:spTree>
  </p:cSld>
  <p:clrMapOvr>
    <a:masterClrMapping/>
  </p:clrMapOvr>
  <p:transition>
    <p:cover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tr-TR"/>
          </a:p>
        </p:txBody>
      </p:sp>
      <p:sp>
        <p:nvSpPr>
          <p:cNvPr id="6" name="5 Altbilgi Yer Tutucusu"/>
          <p:cNvSpPr>
            <a:spLocks noGrp="1"/>
          </p:cNvSpPr>
          <p:nvPr>
            <p:ph type="ftr" sz="quarter" idx="11"/>
          </p:nvPr>
        </p:nvSpPr>
        <p:spPr/>
        <p:txBody>
          <a:bodyPr/>
          <a:lstStyle>
            <a:lvl1pPr>
              <a:defRPr/>
            </a:lvl1pPr>
          </a:lstStyle>
          <a:p>
            <a:endParaRPr lang="tr-TR"/>
          </a:p>
        </p:txBody>
      </p:sp>
      <p:sp>
        <p:nvSpPr>
          <p:cNvPr id="7" name="6 Slayt Numarası Yer Tutucusu"/>
          <p:cNvSpPr>
            <a:spLocks noGrp="1"/>
          </p:cNvSpPr>
          <p:nvPr>
            <p:ph type="sldNum" sz="quarter" idx="12"/>
          </p:nvPr>
        </p:nvSpPr>
        <p:spPr/>
        <p:txBody>
          <a:bodyPr/>
          <a:lstStyle>
            <a:lvl1pPr>
              <a:defRPr/>
            </a:lvl1pPr>
          </a:lstStyle>
          <a:p>
            <a:fld id="{7A2AD1F7-C79A-4AF6-9758-39BCB710C91C}" type="slidenum">
              <a:rPr lang="tr-TR"/>
              <a:pPr/>
              <a:t>‹#›</a:t>
            </a:fld>
            <a:endParaRPr lang="tr-TR"/>
          </a:p>
        </p:txBody>
      </p:sp>
    </p:spTree>
  </p:cSld>
  <p:clrMapOvr>
    <a:masterClrMapping/>
  </p:clrMapOvr>
  <p:transition>
    <p:cover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fld id="{E2D35672-A67B-480A-A8CA-81EA53E8A384}" type="slidenum">
              <a:rPr lang="tr-T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2000" fill="hold"/>
                                        <p:tgtEl>
                                          <p:spTgt spid="1026"/>
                                        </p:tgtEl>
                                        <p:attrNameLst>
                                          <p:attrName>ppt_w</p:attrName>
                                        </p:attrNameLst>
                                      </p:cBhvr>
                                      <p:tavLst>
                                        <p:tav tm="0">
                                          <p:val>
                                            <p:strVal val="#ppt_w*2.5"/>
                                          </p:val>
                                        </p:tav>
                                        <p:tav tm="100000">
                                          <p:val>
                                            <p:strVal val="#ppt_w"/>
                                          </p:val>
                                        </p:tav>
                                      </p:tavLst>
                                    </p:anim>
                                    <p:anim calcmode="lin" valueType="num">
                                      <p:cBhvr>
                                        <p:cTn id="8" dur="2000" fill="hold"/>
                                        <p:tgtEl>
                                          <p:spTgt spid="1026"/>
                                        </p:tgtEl>
                                        <p:attrNameLst>
                                          <p:attrName>ppt_h</p:attrName>
                                        </p:attrNameLst>
                                      </p:cBhvr>
                                      <p:tavLst>
                                        <p:tav tm="0">
                                          <p:val>
                                            <p:strVal val="#ppt_h"/>
                                          </p:val>
                                        </p:tav>
                                        <p:tav tm="100000">
                                          <p:val>
                                            <p:strVal val="#ppt_h"/>
                                          </p:val>
                                        </p:tav>
                                      </p:tavLst>
                                    </p:anim>
                                    <p:anim calcmode="lin" valueType="num">
                                      <p:cBhvr>
                                        <p:cTn id="9" dur="2000" fill="hold"/>
                                        <p:tgtEl>
                                          <p:spTgt spid="1026"/>
                                        </p:tgtEl>
                                        <p:attrNameLst>
                                          <p:attrName>ppt_x</p:attrName>
                                        </p:attrNameLst>
                                      </p:cBhvr>
                                      <p:tavLst>
                                        <p:tav tm="0">
                                          <p:val>
                                            <p:strVal val="#ppt_x-.2"/>
                                          </p:val>
                                        </p:tav>
                                        <p:tav tm="50000">
                                          <p:val>
                                            <p:strVal val="#ppt_x+.1"/>
                                          </p:val>
                                        </p:tav>
                                        <p:tav tm="100000">
                                          <p:val>
                                            <p:strVal val="#ppt_x"/>
                                          </p:val>
                                        </p:tav>
                                      </p:tavLst>
                                    </p:anim>
                                    <p:anim calcmode="lin" valueType="num">
                                      <p:cBhvr>
                                        <p:cTn id="10" dur="2000" fill="hold"/>
                                        <p:tgtEl>
                                          <p:spTgt spid="1026"/>
                                        </p:tgtEl>
                                        <p:attrNameLst>
                                          <p:attrName>ppt_y</p:attrName>
                                        </p:attrNameLst>
                                      </p:cBhvr>
                                      <p:tavLst>
                                        <p:tav tm="0">
                                          <p:val>
                                            <p:strVal val="#ppt_y+1"/>
                                          </p:val>
                                        </p:tav>
                                        <p:tav tm="50000">
                                          <p:val>
                                            <p:strVal val="#ppt_y+.5"/>
                                          </p:val>
                                        </p:tav>
                                        <p:tav tm="100000">
                                          <p:val>
                                            <p:strVal val="#ppt_y"/>
                                          </p:val>
                                        </p:tav>
                                      </p:tavLst>
                                    </p:anim>
                                    <p:animEffect transition="in" filter="fade">
                                      <p:cBhvr>
                                        <p:cTn id="11" dur="20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027">
                                            <p:txEl>
                                              <p:pRg st="0" end="0"/>
                                            </p:txEl>
                                          </p:spTgt>
                                        </p:tgtEl>
                                        <p:attrNameLst>
                                          <p:attrName>style.visibility</p:attrName>
                                        </p:attrNameLst>
                                      </p:cBhvr>
                                      <p:to>
                                        <p:strVal val="visible"/>
                                      </p:to>
                                    </p:set>
                                    <p:animEffect transition="in" filter="wipe(left)">
                                      <p:cBhvr>
                                        <p:cTn id="16" dur="500"/>
                                        <p:tgtEl>
                                          <p:spTgt spid="1027">
                                            <p:txEl>
                                              <p:pRg st="0" end="0"/>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1027">
                                            <p:txEl>
                                              <p:pRg st="1" end="1"/>
                                            </p:txEl>
                                          </p:spTgt>
                                        </p:tgtEl>
                                        <p:attrNameLst>
                                          <p:attrName>style.visibility</p:attrName>
                                        </p:attrNameLst>
                                      </p:cBhvr>
                                      <p:to>
                                        <p:strVal val="visible"/>
                                      </p:to>
                                    </p:set>
                                    <p:animEffect transition="in" filter="wipe(left)">
                                      <p:cBhvr>
                                        <p:cTn id="19" dur="500"/>
                                        <p:tgtEl>
                                          <p:spTgt spid="1027">
                                            <p:txEl>
                                              <p:pRg st="1" end="1"/>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1027">
                                            <p:txEl>
                                              <p:pRg st="2" end="2"/>
                                            </p:txEl>
                                          </p:spTgt>
                                        </p:tgtEl>
                                        <p:attrNameLst>
                                          <p:attrName>style.visibility</p:attrName>
                                        </p:attrNameLst>
                                      </p:cBhvr>
                                      <p:to>
                                        <p:strVal val="visible"/>
                                      </p:to>
                                    </p:set>
                                    <p:animEffect transition="in" filter="wipe(left)">
                                      <p:cBhvr>
                                        <p:cTn id="22" dur="500"/>
                                        <p:tgtEl>
                                          <p:spTgt spid="1027">
                                            <p:txEl>
                                              <p:pRg st="2" end="2"/>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Effect transition="in" filter="wipe(left)">
                                      <p:cBhvr>
                                        <p:cTn id="25" dur="500"/>
                                        <p:tgtEl>
                                          <p:spTgt spid="1027">
                                            <p:txEl>
                                              <p:pRg st="3" end="3"/>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1027">
                                            <p:txEl>
                                              <p:pRg st="4" end="4"/>
                                            </p:txEl>
                                          </p:spTgt>
                                        </p:tgtEl>
                                        <p:attrNameLst>
                                          <p:attrName>style.visibility</p:attrName>
                                        </p:attrNameLst>
                                      </p:cBhvr>
                                      <p:to>
                                        <p:strVal val="visible"/>
                                      </p:to>
                                    </p:set>
                                    <p:animEffect transition="in" filter="wipe(left)">
                                      <p:cBhvr>
                                        <p:cTn id="28" dur="500"/>
                                        <p:tgtEl>
                                          <p:spTgt spid="10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P spid="1027" grpId="0" build="p">
        <p:tmplLst>
          <p:tmpl lvl="1">
            <p:tnLst>
              <p:par>
                <p:cTn presetID="2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1027"/>
                        </p:tgtEl>
                        <p:attrNameLst>
                          <p:attrName>style.visibility</p:attrName>
                        </p:attrNameLst>
                      </p:cBhvr>
                      <p:to>
                        <p:strVal val="visible"/>
                      </p:to>
                    </p:set>
                    <p:animEffect transition="in" filter="wipe(left)">
                      <p:cBhvr>
                        <p:cTn dur="500"/>
                        <p:tgtEl>
                          <p:spTgt spid="1027"/>
                        </p:tgtEl>
                      </p:cBhvr>
                    </p:animEffect>
                  </p:childTnLst>
                </p:cTn>
              </p:par>
            </p:tnLst>
          </p:tmpl>
        </p:tmplLst>
      </p:bldP>
    </p:bld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13.xml"/><Relationship Id="rId4" Type="http://schemas.openxmlformats.org/officeDocument/2006/relationships/image" Target="../media/image7.wmf"/></Relationships>
</file>

<file path=ppt/slides/_rels/slide4.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3.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692150"/>
            <a:ext cx="7772400" cy="3889375"/>
          </a:xfrm>
          <a:solidFill>
            <a:srgbClr val="CC99FF"/>
          </a:solidFill>
        </p:spPr>
        <p:txBody>
          <a:bodyPr/>
          <a:lstStyle/>
          <a:p>
            <a:r>
              <a:rPr lang="tr-TR" sz="5400" b="1">
                <a:latin typeface="Comic Sans MS" pitchFamily="66" charset="0"/>
              </a:rPr>
              <a:t>BİRİNCİ SINIF ÖĞRENCİ VELİLERİNE ÖNERİLER</a:t>
            </a:r>
            <a:r>
              <a:rPr lang="tr-TR"/>
              <a:t> </a:t>
            </a:r>
          </a:p>
        </p:txBody>
      </p:sp>
      <p:sp>
        <p:nvSpPr>
          <p:cNvPr id="2051" name="Rectangle 3"/>
          <p:cNvSpPr>
            <a:spLocks noGrp="1" noChangeArrowheads="1"/>
          </p:cNvSpPr>
          <p:nvPr>
            <p:ph type="subTitle" idx="1"/>
          </p:nvPr>
        </p:nvSpPr>
        <p:spPr>
          <a:xfrm>
            <a:off x="1331913" y="4868863"/>
            <a:ext cx="6400800" cy="1223962"/>
          </a:xfrm>
          <a:solidFill>
            <a:srgbClr val="FF99CC"/>
          </a:solidFill>
        </p:spPr>
        <p:txBody>
          <a:bodyPr/>
          <a:lstStyle/>
          <a:p>
            <a:r>
              <a:rPr lang="tr-TR"/>
              <a:t>Demet Alpkent</a:t>
            </a:r>
          </a:p>
          <a:p>
            <a:r>
              <a:rPr lang="tr-TR"/>
              <a:t>Psikolojik Danışman</a:t>
            </a:r>
          </a:p>
        </p:txBody>
      </p:sp>
      <p:pic>
        <p:nvPicPr>
          <p:cNvPr id="2052" name="Picture 4" descr="Moving_triangles"/>
          <p:cNvPicPr>
            <a:picLocks noChangeAspect="1" noChangeArrowheads="1" noCrop="1"/>
          </p:cNvPicPr>
          <p:nvPr/>
        </p:nvPicPr>
        <p:blipFill>
          <a:blip r:embed="rId3" cstate="print"/>
          <a:srcRect/>
          <a:stretch>
            <a:fillRect/>
          </a:stretch>
        </p:blipFill>
        <p:spPr bwMode="auto">
          <a:xfrm>
            <a:off x="755650" y="4573588"/>
            <a:ext cx="7632700" cy="295275"/>
          </a:xfrm>
          <a:prstGeom prst="rect">
            <a:avLst/>
          </a:prstGeom>
          <a:noFill/>
        </p:spPr>
      </p:pic>
    </p:spTree>
  </p:cSld>
  <p:clrMapOvr>
    <a:masterClrMapping/>
  </p:clrMapOvr>
  <p:transition>
    <p:cover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323850" y="260350"/>
            <a:ext cx="4171950" cy="4568825"/>
          </a:xfrm>
          <a:solidFill>
            <a:srgbClr val="CCFFCC"/>
          </a:solidFill>
        </p:spPr>
        <p:txBody>
          <a:bodyPr/>
          <a:lstStyle/>
          <a:p>
            <a:pPr algn="ctr"/>
            <a:r>
              <a:rPr lang="tr-TR" sz="2800" b="1">
                <a:latin typeface="Comic Sans MS" pitchFamily="66" charset="0"/>
              </a:rPr>
              <a:t>Aile içindeki sağlıklı iletişim ortamı ve huzur, çocuğun gelişimini olduğu kadar, okul başarısını ve arkadaşlarıyla</a:t>
            </a:r>
            <a:r>
              <a:rPr lang="tr-TR" b="1">
                <a:latin typeface="Comic Sans MS" pitchFamily="66" charset="0"/>
              </a:rPr>
              <a:t> </a:t>
            </a:r>
            <a:r>
              <a:rPr lang="tr-TR" sz="2800" b="1">
                <a:latin typeface="Comic Sans MS" pitchFamily="66" charset="0"/>
              </a:rPr>
              <a:t>ilişkisini etkiler.</a:t>
            </a:r>
            <a:r>
              <a:rPr lang="tr-TR" b="1">
                <a:latin typeface="Comic Sans MS" pitchFamily="66" charset="0"/>
              </a:rPr>
              <a:t> </a:t>
            </a:r>
            <a:br>
              <a:rPr lang="tr-TR" b="1">
                <a:latin typeface="Comic Sans MS" pitchFamily="66" charset="0"/>
              </a:rPr>
            </a:br>
            <a:endParaRPr lang="tr-TR" b="1">
              <a:latin typeface="Comic Sans MS" pitchFamily="66" charset="0"/>
            </a:endParaRPr>
          </a:p>
        </p:txBody>
      </p:sp>
      <p:pic>
        <p:nvPicPr>
          <p:cNvPr id="11303" name="Picture 39" descr="R"/>
          <p:cNvPicPr>
            <a:picLocks noChangeAspect="1" noChangeArrowheads="1"/>
          </p:cNvPicPr>
          <p:nvPr>
            <p:ph sz="quarter" idx="2"/>
          </p:nvPr>
        </p:nvPicPr>
        <p:blipFill>
          <a:blip r:embed="rId3" cstate="print"/>
          <a:srcRect/>
          <a:stretch>
            <a:fillRect/>
          </a:stretch>
        </p:blipFill>
        <p:spPr>
          <a:xfrm>
            <a:off x="6253163" y="2139950"/>
            <a:ext cx="828675" cy="1104900"/>
          </a:xfrm>
          <a:noFill/>
          <a:ln/>
        </p:spPr>
      </p:pic>
      <p:sp>
        <p:nvSpPr>
          <p:cNvPr id="11301" name="Text Box 37"/>
          <p:cNvSpPr txBox="1">
            <a:spLocks noChangeArrowheads="1"/>
          </p:cNvSpPr>
          <p:nvPr/>
        </p:nvSpPr>
        <p:spPr bwMode="auto">
          <a:xfrm>
            <a:off x="4716463" y="1268413"/>
            <a:ext cx="3384550" cy="366712"/>
          </a:xfrm>
          <a:prstGeom prst="rect">
            <a:avLst/>
          </a:prstGeom>
          <a:noFill/>
          <a:ln w="9525">
            <a:noFill/>
            <a:miter lim="800000"/>
            <a:headEnd/>
            <a:tailEnd/>
          </a:ln>
          <a:effectLst/>
        </p:spPr>
        <p:txBody>
          <a:bodyPr>
            <a:spAutoFit/>
          </a:bodyPr>
          <a:lstStyle/>
          <a:p>
            <a:pPr>
              <a:spcBef>
                <a:spcPct val="50000"/>
              </a:spcBef>
            </a:pPr>
            <a:endParaRPr lang="tr-TR"/>
          </a:p>
        </p:txBody>
      </p:sp>
      <p:sp>
        <p:nvSpPr>
          <p:cNvPr id="11302" name="Text Box 38"/>
          <p:cNvSpPr txBox="1">
            <a:spLocks noChangeArrowheads="1"/>
          </p:cNvSpPr>
          <p:nvPr/>
        </p:nvSpPr>
        <p:spPr bwMode="auto">
          <a:xfrm>
            <a:off x="4859338" y="188913"/>
            <a:ext cx="3673475" cy="4965700"/>
          </a:xfrm>
          <a:prstGeom prst="rect">
            <a:avLst/>
          </a:prstGeom>
          <a:solidFill>
            <a:srgbClr val="FFFF66"/>
          </a:solidFill>
          <a:ln w="9525">
            <a:noFill/>
            <a:miter lim="800000"/>
            <a:headEnd/>
            <a:tailEnd/>
          </a:ln>
          <a:effectLst/>
        </p:spPr>
        <p:txBody>
          <a:bodyPr>
            <a:spAutoFit/>
          </a:bodyPr>
          <a:lstStyle/>
          <a:p>
            <a:pPr algn="ctr"/>
            <a:r>
              <a:rPr lang="tr-TR" sz="3200" b="1"/>
              <a:t>Aile ilişkilerindeki olumsuzluk dikkatsizlik, hırçınlık, tembellik, saldırganlık şeklinde davranışlar göstermesine neden olur.</a:t>
            </a:r>
          </a:p>
        </p:txBody>
      </p:sp>
    </p:spTree>
  </p:cSld>
  <p:clrMapOvr>
    <a:masterClrMapping/>
  </p:clrMapOvr>
  <p:transition>
    <p:cover dir="d"/>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362950" cy="2290762"/>
          </a:xfrm>
          <a:solidFill>
            <a:srgbClr val="FFFFCC"/>
          </a:solidFill>
        </p:spPr>
        <p:txBody>
          <a:bodyPr/>
          <a:lstStyle/>
          <a:p>
            <a:r>
              <a:rPr lang="tr-TR" sz="4000" b="1"/>
              <a:t>OKULA BAŞLAYAN ÇOCUKLARDA NE TİP SORUNLAR GÖRÜLEBİLİR? </a:t>
            </a:r>
            <a:br>
              <a:rPr lang="tr-TR" sz="4000" b="1"/>
            </a:br>
            <a:endParaRPr lang="tr-TR" sz="4000" b="1"/>
          </a:p>
        </p:txBody>
      </p:sp>
      <p:sp>
        <p:nvSpPr>
          <p:cNvPr id="12291" name="Rectangle 3"/>
          <p:cNvSpPr>
            <a:spLocks noGrp="1" noChangeArrowheads="1"/>
          </p:cNvSpPr>
          <p:nvPr>
            <p:ph type="body" sz="half" idx="1"/>
          </p:nvPr>
        </p:nvSpPr>
        <p:spPr>
          <a:xfrm>
            <a:off x="323850" y="2924175"/>
            <a:ext cx="8351838" cy="3735388"/>
          </a:xfrm>
          <a:solidFill>
            <a:srgbClr val="66FF99"/>
          </a:solidFill>
        </p:spPr>
        <p:txBody>
          <a:bodyPr/>
          <a:lstStyle/>
          <a:p>
            <a:pPr>
              <a:lnSpc>
                <a:spcPct val="90000"/>
              </a:lnSpc>
            </a:pPr>
            <a:r>
              <a:rPr lang="tr-TR" sz="2000" b="1">
                <a:latin typeface="Comic Sans MS" pitchFamily="66" charset="0"/>
              </a:rPr>
              <a:t>Okula yeni başlayan çocukların bazılarında okul korkusu diyebileceğimiz bir sorun ortaya çıkar. Çocuk okula gitme konusunda isteksiz görülebilir. Hatta kimi çocuklarda çok sık ağlamalar veya sabah okula giderken huysuzlaşmak, inatçılık yapmak gibi şikayetler görülebilir. </a:t>
            </a:r>
          </a:p>
          <a:p>
            <a:pPr>
              <a:lnSpc>
                <a:spcPct val="90000"/>
              </a:lnSpc>
            </a:pPr>
            <a:r>
              <a:rPr lang="tr-TR" sz="2400" b="1">
                <a:solidFill>
                  <a:srgbClr val="CC00CC"/>
                </a:solidFill>
                <a:latin typeface="Comic Sans MS" pitchFamily="66" charset="0"/>
              </a:rPr>
              <a:t>Okul korkusu</a:t>
            </a:r>
            <a:r>
              <a:rPr lang="tr-TR" sz="2000" b="1">
                <a:solidFill>
                  <a:srgbClr val="CC00CC"/>
                </a:solidFill>
                <a:latin typeface="Comic Sans MS" pitchFamily="66" charset="0"/>
              </a:rPr>
              <a:t> bazı çocuklarda bulantı, kusma. karın ağrısı, baş ağrısı, ishal yada uykuda huzursuzluk </a:t>
            </a:r>
          </a:p>
          <a:p>
            <a:pPr>
              <a:lnSpc>
                <a:spcPct val="90000"/>
              </a:lnSpc>
            </a:pPr>
            <a:r>
              <a:rPr lang="tr-TR" sz="2000" b="1">
                <a:solidFill>
                  <a:srgbClr val="CC00CC"/>
                </a:solidFill>
                <a:latin typeface="Comic Sans MS" pitchFamily="66" charset="0"/>
              </a:rPr>
              <a:t>gibi belirtilerle kendini gösterebilir. </a:t>
            </a:r>
          </a:p>
        </p:txBody>
      </p:sp>
      <p:pic>
        <p:nvPicPr>
          <p:cNvPr id="12292" name="Picture 4" descr="Resim8"/>
          <p:cNvPicPr>
            <a:picLocks noChangeAspect="1" noChangeArrowheads="1"/>
          </p:cNvPicPr>
          <p:nvPr>
            <p:ph sz="half" idx="2"/>
          </p:nvPr>
        </p:nvPicPr>
        <p:blipFill>
          <a:blip r:embed="rId3" cstate="print"/>
          <a:srcRect/>
          <a:stretch>
            <a:fillRect/>
          </a:stretch>
        </p:blipFill>
        <p:spPr>
          <a:xfrm>
            <a:off x="6199188" y="4868863"/>
            <a:ext cx="2944812" cy="1682750"/>
          </a:xfrm>
          <a:noFill/>
          <a:ln/>
        </p:spPr>
      </p:pic>
    </p:spTree>
  </p:cSld>
  <p:clrMapOvr>
    <a:masterClrMapping/>
  </p:clrMapOvr>
  <p:transition>
    <p:cover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pattFill prst="pct90">
          <a:fgClr>
            <a:srgbClr val="FF6600"/>
          </a:fgClr>
          <a:bgClr>
            <a:srgbClr val="FF0000"/>
          </a:bgClr>
        </a:pattFill>
        <a:effectLst/>
      </p:bgPr>
    </p:bg>
    <p:spTree>
      <p:nvGrpSpPr>
        <p:cNvPr id="1" name=""/>
        <p:cNvGrpSpPr/>
        <p:nvPr/>
      </p:nvGrpSpPr>
      <p:grpSpPr>
        <a:xfrm>
          <a:off x="0" y="0"/>
          <a:ext cx="0" cy="0"/>
          <a:chOff x="0" y="0"/>
          <a:chExt cx="0" cy="0"/>
        </a:xfrm>
      </p:grpSpPr>
      <p:sp>
        <p:nvSpPr>
          <p:cNvPr id="13315" name="Rectangle 3" descr="Papirüs"/>
          <p:cNvSpPr>
            <a:spLocks noGrp="1" noChangeArrowheads="1"/>
          </p:cNvSpPr>
          <p:nvPr>
            <p:ph type="body" idx="1"/>
          </p:nvPr>
        </p:nvSpPr>
        <p:spPr>
          <a:xfrm>
            <a:off x="457200" y="765175"/>
            <a:ext cx="8229600" cy="5360988"/>
          </a:xfrm>
          <a:blipFill dpi="0" rotWithShape="1">
            <a:blip r:embed="rId2" cstate="print"/>
            <a:srcRect/>
            <a:tile tx="0" ty="0" sx="100000" sy="100000" flip="none" algn="tl"/>
          </a:blipFill>
        </p:spPr>
        <p:txBody>
          <a:bodyPr/>
          <a:lstStyle/>
          <a:p>
            <a:pPr algn="ctr"/>
            <a:r>
              <a:rPr lang="tr-TR" sz="3600" b="1">
                <a:latin typeface="Comic Sans MS" pitchFamily="66" charset="0"/>
              </a:rPr>
              <a:t>Anne babaların okula yeni başlayan çocuklarında gördükleri bu tip belirtileri yalnızca fiziksel , organik bir rahatsızlık olarak değerlendirmemeleri, bunun okula uyum güçlüğü nedeniyle ortaya çıkabilen psikolojik bir sorun da olabileceğini göz önünde bulundurmaları gerekir. </a:t>
            </a:r>
            <a:br>
              <a:rPr lang="tr-TR" sz="3600" b="1">
                <a:latin typeface="Comic Sans MS" pitchFamily="66" charset="0"/>
              </a:rPr>
            </a:br>
            <a:endParaRPr lang="tr-TR" sz="3600" b="1">
              <a:latin typeface="Comic Sans MS" pitchFamily="66" charset="0"/>
            </a:endParaRPr>
          </a:p>
        </p:txBody>
      </p:sp>
    </p:spTree>
  </p:cSld>
  <p:clrMapOvr>
    <a:masterClrMapping/>
  </p:clrMapOvr>
  <p:transition>
    <p:cover dir="d"/>
  </p:transition>
</p:sld>
</file>

<file path=ppt/slides/slide13.xml><?xml version="1.0" encoding="utf-8"?>
<p:sld xmlns:a="http://schemas.openxmlformats.org/drawingml/2006/main" xmlns:r="http://schemas.openxmlformats.org/officeDocument/2006/relationships" xmlns:p="http://schemas.openxmlformats.org/presentationml/2006/main">
  <p:cSld>
    <p:bg>
      <p:bgPr>
        <a:pattFill prst="sphere">
          <a:fgClr>
            <a:schemeClr val="bg1"/>
          </a:fgClr>
          <a:bgClr>
            <a:schemeClr val="accent2"/>
          </a:bgClr>
        </a:pattFill>
        <a:effectLst/>
      </p:bgPr>
    </p:bg>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457200" y="620713"/>
            <a:ext cx="8229600" cy="5505450"/>
          </a:xfrm>
          <a:solidFill>
            <a:schemeClr val="accent2"/>
          </a:solidFill>
        </p:spPr>
        <p:txBody>
          <a:bodyPr/>
          <a:lstStyle/>
          <a:p>
            <a:pPr algn="ctr">
              <a:lnSpc>
                <a:spcPct val="80000"/>
              </a:lnSpc>
            </a:pPr>
            <a:r>
              <a:rPr lang="tr-TR" sz="2400" b="1">
                <a:latin typeface="Comic Sans MS" pitchFamily="66" charset="0"/>
              </a:rPr>
              <a:t>Bunun dışında, okula gitme konusunda bir sorun yaşamadığı halde, okuldaki düzene uyum sağlamada sorun yaşayan çocuklar da vardır. Bu tip çocuklar okuldaki kurallara uyum sağlamada sorun yaşarlar. Öğretmenlerine ya da arkadaşlarına karşı saldırganca eğilimleri olabilir, Bu tip uyum sorunlarının arkasında gelişim bozuklukları olabileceği gibi uyum, davranış bozuklukları veya duygusal sorunlar da olabilir.</a:t>
            </a:r>
          </a:p>
          <a:p>
            <a:pPr algn="ctr">
              <a:lnSpc>
                <a:spcPct val="80000"/>
              </a:lnSpc>
            </a:pPr>
            <a:endParaRPr lang="tr-TR" sz="2400" b="1">
              <a:latin typeface="Comic Sans MS" pitchFamily="66" charset="0"/>
            </a:endParaRPr>
          </a:p>
          <a:p>
            <a:pPr algn="ctr">
              <a:lnSpc>
                <a:spcPct val="80000"/>
              </a:lnSpc>
            </a:pPr>
            <a:r>
              <a:rPr lang="tr-TR" sz="2400" b="1">
                <a:latin typeface="Comic Sans MS" pitchFamily="66" charset="0"/>
              </a:rPr>
              <a:t> Bazı çocuklar ailesine karşı duyduğu öfkeyi ya da güvensizliği okuldaki öğretmen ve arkadaşlarına yönlendirerek bu sıkıntılarını, bu duygularını açığa çıkarma olanağı bulabilirler. Bu saldırgan ve uyumsuz davranışlarının altında aileye karşı olan öfke ve güvensizlik duygularını ifade etme isteği yatıyor olabilir. </a:t>
            </a:r>
            <a:br>
              <a:rPr lang="tr-TR" sz="2400" b="1">
                <a:latin typeface="Comic Sans MS" pitchFamily="66" charset="0"/>
              </a:rPr>
            </a:br>
            <a:endParaRPr lang="tr-TR" sz="2400" b="1">
              <a:latin typeface="Comic Sans MS" pitchFamily="66" charset="0"/>
            </a:endParaRPr>
          </a:p>
        </p:txBody>
      </p:sp>
    </p:spTree>
  </p:cSld>
  <p:clrMapOvr>
    <a:masterClrMapping/>
  </p:clrMapOvr>
  <p:transition>
    <p:cover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68313" y="1052513"/>
            <a:ext cx="8229600" cy="4525962"/>
          </a:xfrm>
          <a:solidFill>
            <a:srgbClr val="FFCCFF"/>
          </a:solidFill>
        </p:spPr>
        <p:txBody>
          <a:bodyPr/>
          <a:lstStyle/>
          <a:p>
            <a:pPr>
              <a:lnSpc>
                <a:spcPct val="90000"/>
              </a:lnSpc>
            </a:pPr>
            <a:r>
              <a:rPr lang="tr-TR" b="1">
                <a:latin typeface="Comic Sans MS" pitchFamily="66" charset="0"/>
              </a:rPr>
              <a:t>Ancak gerek okul korkusu gerekse okul uyumsuzluğu konularında ailenin bir uzmandan yardım almasında yarar vardır. Çünkü okul yaşamının başlangıcında bu tür sorunlar yaşayan çocukların bu sorunlardan bütün öğrenim yaşamları olumsuz etkilenebiliyor.Ayrıca tamamen bu soruna bağlı olarak bir takım psikolojik sorunlar da geliştirebiliyorlar. </a:t>
            </a:r>
          </a:p>
        </p:txBody>
      </p:sp>
    </p:spTree>
  </p:cSld>
  <p:clrMapOvr>
    <a:masterClrMapping/>
  </p:clrMapOvr>
  <p:transition>
    <p:cover dir="d"/>
  </p:transition>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0000"/>
            </a:gs>
            <a:gs pos="50000">
              <a:srgbClr val="FFFF99"/>
            </a:gs>
            <a:gs pos="100000">
              <a:srgbClr val="FF0000"/>
            </a:gs>
          </a:gsLst>
          <a:lin ang="5400000" scaled="1"/>
        </a:grad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title"/>
          </p:nvPr>
        </p:nvSpPr>
        <p:spPr>
          <a:xfrm>
            <a:off x="457200" y="274638"/>
            <a:ext cx="8507413" cy="3875087"/>
          </a:xfrm>
        </p:spPr>
        <p:txBody>
          <a:bodyPr/>
          <a:lstStyle/>
          <a:p>
            <a:r>
              <a:rPr lang="tr-TR" b="1">
                <a:solidFill>
                  <a:srgbClr val="000000"/>
                </a:solidFill>
                <a:latin typeface="Comic Sans MS" pitchFamily="66" charset="0"/>
              </a:rPr>
              <a:t/>
            </a:r>
            <a:br>
              <a:rPr lang="tr-TR" b="1">
                <a:solidFill>
                  <a:srgbClr val="000000"/>
                </a:solidFill>
                <a:latin typeface="Comic Sans MS" pitchFamily="66" charset="0"/>
              </a:rPr>
            </a:br>
            <a:r>
              <a:rPr lang="tr-TR" b="1">
                <a:solidFill>
                  <a:srgbClr val="000000"/>
                </a:solidFill>
                <a:latin typeface="Comic Sans MS" pitchFamily="66" charset="0"/>
              </a:rPr>
              <a:t/>
            </a:r>
            <a:br>
              <a:rPr lang="tr-TR" b="1">
                <a:solidFill>
                  <a:srgbClr val="000000"/>
                </a:solidFill>
                <a:latin typeface="Comic Sans MS" pitchFamily="66" charset="0"/>
              </a:rPr>
            </a:br>
            <a:r>
              <a:rPr lang="tr-TR" b="1">
                <a:solidFill>
                  <a:srgbClr val="000000"/>
                </a:solidFill>
                <a:latin typeface="Comic Sans MS" pitchFamily="66" charset="0"/>
              </a:rPr>
              <a:t>ANNE BABA OLARAK</a:t>
            </a:r>
            <a:r>
              <a:rPr lang="tr-TR" sz="4800" b="1">
                <a:solidFill>
                  <a:srgbClr val="000000"/>
                </a:solidFill>
                <a:latin typeface="Comic Sans MS" pitchFamily="66" charset="0"/>
              </a:rPr>
              <a:t> </a:t>
            </a:r>
            <a:br>
              <a:rPr lang="tr-TR" sz="4800" b="1">
                <a:solidFill>
                  <a:srgbClr val="000000"/>
                </a:solidFill>
                <a:latin typeface="Comic Sans MS" pitchFamily="66" charset="0"/>
              </a:rPr>
            </a:br>
            <a:r>
              <a:rPr lang="tr-TR" b="1">
                <a:solidFill>
                  <a:srgbClr val="000000"/>
                </a:solidFill>
                <a:latin typeface="Comic Sans MS" pitchFamily="66" charset="0"/>
              </a:rPr>
              <a:t>ÇOCUĞUN ÖDEVLERİNE VE </a:t>
            </a:r>
            <a:br>
              <a:rPr lang="tr-TR" b="1">
                <a:solidFill>
                  <a:srgbClr val="000000"/>
                </a:solidFill>
                <a:latin typeface="Comic Sans MS" pitchFamily="66" charset="0"/>
              </a:rPr>
            </a:br>
            <a:r>
              <a:rPr lang="tr-TR" b="1">
                <a:solidFill>
                  <a:srgbClr val="000000"/>
                </a:solidFill>
                <a:latin typeface="Comic Sans MS" pitchFamily="66" charset="0"/>
              </a:rPr>
              <a:t>DERSLERİNE NE KADAR </a:t>
            </a:r>
            <a:br>
              <a:rPr lang="tr-TR" b="1">
                <a:solidFill>
                  <a:srgbClr val="000000"/>
                </a:solidFill>
                <a:latin typeface="Comic Sans MS" pitchFamily="66" charset="0"/>
              </a:rPr>
            </a:br>
            <a:r>
              <a:rPr lang="tr-TR" b="1">
                <a:solidFill>
                  <a:srgbClr val="000000"/>
                </a:solidFill>
                <a:latin typeface="Comic Sans MS" pitchFamily="66" charset="0"/>
              </a:rPr>
              <a:t>MÜDAHALE ETMENİZ DOĞRU </a:t>
            </a:r>
            <a:br>
              <a:rPr lang="tr-TR" b="1">
                <a:solidFill>
                  <a:srgbClr val="000000"/>
                </a:solidFill>
                <a:latin typeface="Comic Sans MS" pitchFamily="66" charset="0"/>
              </a:rPr>
            </a:br>
            <a:r>
              <a:rPr lang="tr-TR" b="1">
                <a:solidFill>
                  <a:srgbClr val="000000"/>
                </a:solidFill>
                <a:latin typeface="Comic Sans MS" pitchFamily="66" charset="0"/>
              </a:rPr>
              <a:t>OLUR? </a:t>
            </a:r>
            <a:br>
              <a:rPr lang="tr-TR" b="1">
                <a:solidFill>
                  <a:srgbClr val="000000"/>
                </a:solidFill>
                <a:latin typeface="Comic Sans MS" pitchFamily="66" charset="0"/>
              </a:rPr>
            </a:br>
            <a:endParaRPr lang="tr-TR" b="1">
              <a:solidFill>
                <a:srgbClr val="000000"/>
              </a:solidFill>
              <a:latin typeface="Comic Sans MS" pitchFamily="66" charset="0"/>
            </a:endParaRPr>
          </a:p>
        </p:txBody>
      </p:sp>
      <p:sp>
        <p:nvSpPr>
          <p:cNvPr id="16387" name="Rectangle 3"/>
          <p:cNvSpPr>
            <a:spLocks noGrp="1" noChangeArrowheads="1"/>
          </p:cNvSpPr>
          <p:nvPr>
            <p:ph type="body" sz="half" idx="1"/>
          </p:nvPr>
        </p:nvSpPr>
        <p:spPr/>
        <p:txBody>
          <a:bodyPr/>
          <a:lstStyle/>
          <a:p>
            <a:pPr algn="ctr">
              <a:buFontTx/>
              <a:buNone/>
            </a:pPr>
            <a:endParaRPr lang="tr-TR" sz="3600" b="1">
              <a:solidFill>
                <a:srgbClr val="000000"/>
              </a:solidFill>
              <a:latin typeface="Comic Sans MS" pitchFamily="66" charset="0"/>
            </a:endParaRPr>
          </a:p>
          <a:p>
            <a:pPr algn="ctr">
              <a:buFontTx/>
              <a:buNone/>
            </a:pPr>
            <a:endParaRPr lang="tr-TR" sz="3600" b="1">
              <a:solidFill>
                <a:srgbClr val="000000"/>
              </a:solidFill>
              <a:latin typeface="Comic Sans MS" pitchFamily="66" charset="0"/>
            </a:endParaRPr>
          </a:p>
        </p:txBody>
      </p:sp>
      <p:pic>
        <p:nvPicPr>
          <p:cNvPr id="16388" name="Picture 4" descr="CAYXB8IK"/>
          <p:cNvPicPr>
            <a:picLocks noChangeAspect="1" noChangeArrowheads="1"/>
          </p:cNvPicPr>
          <p:nvPr>
            <p:ph sz="half" idx="2"/>
          </p:nvPr>
        </p:nvPicPr>
        <p:blipFill>
          <a:blip r:embed="rId2" cstate="print"/>
          <a:srcRect/>
          <a:stretch>
            <a:fillRect/>
          </a:stretch>
        </p:blipFill>
        <p:spPr>
          <a:xfrm>
            <a:off x="684213" y="3429000"/>
            <a:ext cx="2303462" cy="2281238"/>
          </a:xfrm>
          <a:noFill/>
          <a:ln/>
        </p:spPr>
      </p:pic>
    </p:spTree>
  </p:cSld>
  <p:clrMapOvr>
    <a:masterClrMapping/>
  </p:clrMapOvr>
  <p:transition>
    <p:cover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sp>
        <p:nvSpPr>
          <p:cNvPr id="17411" name="Rectangle 3"/>
          <p:cNvSpPr>
            <a:spLocks noGrp="1" noChangeArrowheads="1"/>
          </p:cNvSpPr>
          <p:nvPr>
            <p:ph type="body" sz="half" idx="1"/>
          </p:nvPr>
        </p:nvSpPr>
        <p:spPr>
          <a:xfrm>
            <a:off x="179388" y="188913"/>
            <a:ext cx="4038600" cy="4525962"/>
          </a:xfrm>
          <a:solidFill>
            <a:srgbClr val="FFCCFF"/>
          </a:solidFill>
        </p:spPr>
        <p:txBody>
          <a:bodyPr/>
          <a:lstStyle/>
          <a:p>
            <a:r>
              <a:rPr lang="tr-TR" sz="2800" b="1">
                <a:latin typeface="Comic Sans MS" pitchFamily="66" charset="0"/>
              </a:rPr>
              <a:t>Anne</a:t>
            </a:r>
            <a:r>
              <a:rPr lang="tr-TR" sz="2800" b="1" i="1">
                <a:latin typeface="Comic Sans MS" pitchFamily="66" charset="0"/>
              </a:rPr>
              <a:t> </a:t>
            </a:r>
            <a:r>
              <a:rPr lang="tr-TR" sz="2800" b="1">
                <a:latin typeface="Comic Sans MS" pitchFamily="66" charset="0"/>
              </a:rPr>
              <a:t>babanın ders konusundaki yaklaşımı mümkün olduğunca olumlu olmalıdır.Okul ve dersle ilgili konularda eleştirel ve baskıcı tutumlardan uzak</a:t>
            </a:r>
            <a:r>
              <a:rPr lang="tr-TR" b="1">
                <a:latin typeface="Comic Sans MS" pitchFamily="66" charset="0"/>
              </a:rPr>
              <a:t> </a:t>
            </a:r>
            <a:r>
              <a:rPr lang="tr-TR" sz="2800" b="1">
                <a:latin typeface="Comic Sans MS" pitchFamily="66" charset="0"/>
              </a:rPr>
              <a:t>durulmalıdır.</a:t>
            </a:r>
            <a:r>
              <a:rPr lang="tr-TR" b="1">
                <a:latin typeface="Comic Sans MS" pitchFamily="66" charset="0"/>
              </a:rPr>
              <a:t> </a:t>
            </a:r>
          </a:p>
        </p:txBody>
      </p:sp>
      <p:sp>
        <p:nvSpPr>
          <p:cNvPr id="17412" name="Text Box 4"/>
          <p:cNvSpPr txBox="1">
            <a:spLocks noChangeArrowheads="1"/>
          </p:cNvSpPr>
          <p:nvPr/>
        </p:nvSpPr>
        <p:spPr bwMode="auto">
          <a:xfrm>
            <a:off x="4284663" y="765175"/>
            <a:ext cx="4608512" cy="5216525"/>
          </a:xfrm>
          <a:prstGeom prst="rect">
            <a:avLst/>
          </a:prstGeom>
          <a:solidFill>
            <a:srgbClr val="FFFFCC"/>
          </a:solidFill>
          <a:ln w="9525">
            <a:noFill/>
            <a:miter lim="800000"/>
            <a:headEnd/>
            <a:tailEnd/>
          </a:ln>
          <a:effectLst/>
        </p:spPr>
        <p:txBody>
          <a:bodyPr>
            <a:spAutoFit/>
          </a:bodyPr>
          <a:lstStyle/>
          <a:p>
            <a:pPr>
              <a:spcBef>
                <a:spcPct val="20000"/>
              </a:spcBef>
              <a:buFontTx/>
              <a:buChar char="•"/>
            </a:pPr>
            <a:r>
              <a:rPr lang="tr-TR" sz="2800" b="1"/>
              <a:t>Çocuğun ödevini zamanında yapmaması, derslerine çalışmaması durumunda sürekli yargılanması, sorgulanması ve eleştirilmesi çocuğun hem derslerinden soğumasına hem okula karşı</a:t>
            </a:r>
            <a:r>
              <a:rPr lang="tr-TR" sz="2800" b="1" i="1"/>
              <a:t> </a:t>
            </a:r>
            <a:r>
              <a:rPr lang="tr-TR" sz="2800" b="1"/>
              <a:t>negatif duygular beslemesine neden olur. </a:t>
            </a:r>
          </a:p>
          <a:p>
            <a:endParaRPr lang="tr-TR" sz="2800"/>
          </a:p>
        </p:txBody>
      </p:sp>
      <p:pic>
        <p:nvPicPr>
          <p:cNvPr id="17413" name="Picture 5" descr="Resimm"/>
          <p:cNvPicPr>
            <a:picLocks noChangeAspect="1" noChangeArrowheads="1"/>
          </p:cNvPicPr>
          <p:nvPr>
            <p:ph sz="half" idx="2"/>
          </p:nvPr>
        </p:nvPicPr>
        <p:blipFill>
          <a:blip r:embed="rId2" cstate="print"/>
          <a:srcRect/>
          <a:stretch>
            <a:fillRect/>
          </a:stretch>
        </p:blipFill>
        <p:spPr>
          <a:xfrm>
            <a:off x="468313" y="3983038"/>
            <a:ext cx="3959225" cy="2446337"/>
          </a:xfrm>
          <a:noFill/>
          <a:ln/>
        </p:spPr>
      </p:pic>
    </p:spTree>
  </p:cSld>
  <p:clrMapOvr>
    <a:masterClrMapping/>
  </p:clrMapOvr>
  <p:transition>
    <p:cover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9900"/>
        </a:solidFill>
        <a:effectLst/>
      </p:bgPr>
    </p:bg>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395288" y="404813"/>
            <a:ext cx="8280400" cy="6092825"/>
          </a:xfrm>
          <a:solidFill>
            <a:srgbClr val="CCFF33"/>
          </a:solidFill>
        </p:spPr>
        <p:txBody>
          <a:bodyPr/>
          <a:lstStyle/>
          <a:p>
            <a:pPr algn="ctr">
              <a:lnSpc>
                <a:spcPct val="80000"/>
              </a:lnSpc>
            </a:pPr>
            <a:r>
              <a:rPr lang="tr-TR" sz="2400" b="1">
                <a:latin typeface="Comic Sans MS" pitchFamily="66" charset="0"/>
              </a:rPr>
              <a:t>Çocuğun derslerini yapması konusunda zaman zaman</a:t>
            </a:r>
            <a:r>
              <a:rPr lang="tr-TR" sz="2400" b="1" i="1">
                <a:latin typeface="Comic Sans MS" pitchFamily="66" charset="0"/>
              </a:rPr>
              <a:t> </a:t>
            </a:r>
            <a:r>
              <a:rPr lang="tr-TR" sz="2400" b="1">
                <a:latin typeface="Comic Sans MS" pitchFamily="66" charset="0"/>
              </a:rPr>
              <a:t>hatırlatmalar yapılması doğaldır ancak bunu yaparken anne babanın kullandığı üslup önemlidir.</a:t>
            </a:r>
          </a:p>
          <a:p>
            <a:pPr algn="ctr">
              <a:lnSpc>
                <a:spcPct val="80000"/>
              </a:lnSpc>
            </a:pPr>
            <a:r>
              <a:rPr lang="tr-TR" sz="2400" b="1">
                <a:latin typeface="Comic Sans MS" pitchFamily="66" charset="0"/>
              </a:rPr>
              <a:t> </a:t>
            </a:r>
          </a:p>
          <a:p>
            <a:pPr>
              <a:lnSpc>
                <a:spcPct val="80000"/>
              </a:lnSpc>
            </a:pPr>
            <a:r>
              <a:rPr lang="tr-TR" sz="2400" b="1">
                <a:latin typeface="Comic Sans MS" pitchFamily="66" charset="0"/>
              </a:rPr>
              <a:t>ÖRNEĞİN okuldan geldikten sonra direk televizyon karşısına oturan bir çocuğa annenin’ </a:t>
            </a:r>
            <a:r>
              <a:rPr lang="tr-TR" sz="2400" b="1">
                <a:solidFill>
                  <a:srgbClr val="6600FF"/>
                </a:solidFill>
                <a:latin typeface="Comic Sans MS" pitchFamily="66" charset="0"/>
              </a:rPr>
              <a:t>Ödevin yok mu senin, ödevini yapsana’</a:t>
            </a:r>
            <a:r>
              <a:rPr lang="tr-TR" sz="2400" b="1">
                <a:latin typeface="Comic Sans MS" pitchFamily="66" charset="0"/>
              </a:rPr>
              <a:t> ya da’ </a:t>
            </a:r>
            <a:r>
              <a:rPr lang="tr-TR" sz="2400" b="1">
                <a:solidFill>
                  <a:srgbClr val="6600FF"/>
                </a:solidFill>
                <a:latin typeface="Comic Sans MS" pitchFamily="66" charset="0"/>
              </a:rPr>
              <a:t>Ödevlerini bitirmeden televizyon seyretmek yok demedim mi ben sana’</a:t>
            </a:r>
            <a:r>
              <a:rPr lang="tr-TR" sz="2400" b="1">
                <a:latin typeface="Comic Sans MS" pitchFamily="66" charset="0"/>
              </a:rPr>
              <a:t> gibi ifadeler kullanmasındansa</a:t>
            </a:r>
          </a:p>
          <a:p>
            <a:pPr>
              <a:lnSpc>
                <a:spcPct val="80000"/>
              </a:lnSpc>
            </a:pPr>
            <a:r>
              <a:rPr lang="tr-TR" sz="2400" b="1">
                <a:solidFill>
                  <a:srgbClr val="FF0066"/>
                </a:solidFill>
                <a:latin typeface="Comic Sans MS" pitchFamily="66" charset="0"/>
              </a:rPr>
              <a:t>’ SANIRIM ÖDEVLERİNİ ÇİZGİ FİLM İZLEDİKTEN SONRA YAPMAYA KARAR VERDİN DEĞİL Mİ?’</a:t>
            </a:r>
            <a:r>
              <a:rPr lang="tr-TR" sz="2400" b="1">
                <a:latin typeface="Comic Sans MS" pitchFamily="66" charset="0"/>
              </a:rPr>
              <a:t> gibi bir soru</a:t>
            </a:r>
            <a:r>
              <a:rPr lang="tr-TR" sz="2400" b="1" i="1">
                <a:latin typeface="Comic Sans MS" pitchFamily="66" charset="0"/>
              </a:rPr>
              <a:t> </a:t>
            </a:r>
            <a:r>
              <a:rPr lang="tr-TR" sz="2400" b="1">
                <a:latin typeface="Comic Sans MS" pitchFamily="66" charset="0"/>
              </a:rPr>
              <a:t>sorarak hatırlatması çok daha olumlu bir etki yaratır. </a:t>
            </a:r>
          </a:p>
          <a:p>
            <a:pPr>
              <a:lnSpc>
                <a:spcPct val="80000"/>
              </a:lnSpc>
            </a:pPr>
            <a:endParaRPr lang="tr-TR" sz="2400" b="1">
              <a:latin typeface="Comic Sans MS" pitchFamily="66" charset="0"/>
            </a:endParaRPr>
          </a:p>
          <a:p>
            <a:pPr>
              <a:lnSpc>
                <a:spcPct val="80000"/>
              </a:lnSpc>
            </a:pPr>
            <a:r>
              <a:rPr lang="tr-TR" sz="2400" b="1">
                <a:latin typeface="Comic Sans MS" pitchFamily="66" charset="0"/>
              </a:rPr>
              <a:t>Bu şekilde çocuğa SORUMLULUĞUNU hatırlatmış oluruz.Ancak bunu çocuğu aşağılamadan, </a:t>
            </a:r>
            <a:br>
              <a:rPr lang="tr-TR" sz="2400" b="1">
                <a:latin typeface="Comic Sans MS" pitchFamily="66" charset="0"/>
              </a:rPr>
            </a:br>
            <a:r>
              <a:rPr lang="tr-TR" sz="2400" b="1">
                <a:latin typeface="Comic Sans MS" pitchFamily="66" charset="0"/>
              </a:rPr>
              <a:t>küçümsemeden, eleştirmeden ve baskı yapmadan yapmış oluruz. </a:t>
            </a:r>
          </a:p>
        </p:txBody>
      </p:sp>
    </p:spTree>
  </p:cSld>
  <p:clrMapOvr>
    <a:masterClrMapping/>
  </p:clrMapOvr>
  <p:transition>
    <p:cover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4B38C0"/>
            </a:gs>
            <a:gs pos="50000">
              <a:srgbClr val="E7D6FC"/>
            </a:gs>
            <a:gs pos="100000">
              <a:srgbClr val="4B38C0"/>
            </a:gs>
          </a:gsLst>
          <a:lin ang="5400000" scaled="1"/>
        </a:gradFill>
        <a:effectLst/>
      </p:bgPr>
    </p:bg>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39750" y="620713"/>
            <a:ext cx="8135938" cy="5832475"/>
          </a:xfrm>
          <a:solidFill>
            <a:srgbClr val="E7D6FC"/>
          </a:solidFill>
        </p:spPr>
        <p:txBody>
          <a:bodyPr/>
          <a:lstStyle/>
          <a:p>
            <a:pPr algn="ctr">
              <a:lnSpc>
                <a:spcPct val="90000"/>
              </a:lnSpc>
            </a:pPr>
            <a:r>
              <a:rPr lang="tr-TR" sz="2800" b="1">
                <a:solidFill>
                  <a:srgbClr val="660066"/>
                </a:solidFill>
                <a:latin typeface="Comic Sans MS" pitchFamily="66" charset="0"/>
              </a:rPr>
              <a:t>Anne baba çocuğa ihtiyacı olduğunda yardım edebileceğini açık ve net biçimde ifade etmeli ama çocuğun yerine hiçbir şekilde sorumluluk </a:t>
            </a:r>
            <a:br>
              <a:rPr lang="tr-TR" sz="2800" b="1">
                <a:solidFill>
                  <a:srgbClr val="660066"/>
                </a:solidFill>
                <a:latin typeface="Comic Sans MS" pitchFamily="66" charset="0"/>
              </a:rPr>
            </a:br>
            <a:r>
              <a:rPr lang="tr-TR" sz="2800" b="1">
                <a:solidFill>
                  <a:srgbClr val="660066"/>
                </a:solidFill>
                <a:latin typeface="Comic Sans MS" pitchFamily="66" charset="0"/>
              </a:rPr>
              <a:t>olmayacağını da hissettirmeli. </a:t>
            </a:r>
            <a:br>
              <a:rPr lang="tr-TR" sz="2800" b="1">
                <a:solidFill>
                  <a:srgbClr val="660066"/>
                </a:solidFill>
                <a:latin typeface="Comic Sans MS" pitchFamily="66" charset="0"/>
              </a:rPr>
            </a:br>
            <a:r>
              <a:rPr lang="tr-TR" sz="2800" b="1">
                <a:solidFill>
                  <a:srgbClr val="660066"/>
                </a:solidFill>
                <a:latin typeface="Comic Sans MS" pitchFamily="66" charset="0"/>
              </a:rPr>
              <a:t>dolayısıyla çocuk verilen ödevleri kendisi yapmalı, anlayamadığı zaman ya da kontrol edilmesi aşamasında anne baba yardım etmelidir. </a:t>
            </a:r>
          </a:p>
          <a:p>
            <a:pPr algn="ctr">
              <a:lnSpc>
                <a:spcPct val="90000"/>
              </a:lnSpc>
            </a:pPr>
            <a:r>
              <a:rPr lang="tr-TR" b="1">
                <a:solidFill>
                  <a:srgbClr val="FF0066"/>
                </a:solidFill>
                <a:latin typeface="Comic Sans MS" pitchFamily="66" charset="0"/>
              </a:rPr>
              <a:t>Bu yaştaki çocukların dikkat süreleri kısa olduğu için, ders çalışma süresi 15- 20 dakika kadar olmalıdır. 15 dakika kadar ara verildikten sonra tekrar ders çalışılabilir. </a:t>
            </a:r>
            <a:br>
              <a:rPr lang="tr-TR" b="1">
                <a:solidFill>
                  <a:srgbClr val="FF0066"/>
                </a:solidFill>
                <a:latin typeface="Comic Sans MS" pitchFamily="66" charset="0"/>
              </a:rPr>
            </a:br>
            <a:endParaRPr lang="tr-TR" b="1">
              <a:solidFill>
                <a:srgbClr val="FF0066"/>
              </a:solidFill>
              <a:latin typeface="Comic Sans MS" pitchFamily="66" charset="0"/>
            </a:endParaRPr>
          </a:p>
        </p:txBody>
      </p:sp>
    </p:spTree>
  </p:cSld>
  <p:clrMapOvr>
    <a:masterClrMapping/>
  </p:clrMapOvr>
  <p:transition>
    <p:cover dir="d"/>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66CC"/>
        </a:solidFill>
        <a:effectLst/>
      </p:bgPr>
    </p:bg>
    <p:spTree>
      <p:nvGrpSpPr>
        <p:cNvPr id="1" name=""/>
        <p:cNvGrpSpPr/>
        <p:nvPr/>
      </p:nvGrpSpPr>
      <p:grpSpPr>
        <a:xfrm>
          <a:off x="0" y="0"/>
          <a:ext cx="0" cy="0"/>
          <a:chOff x="0" y="0"/>
          <a:chExt cx="0" cy="0"/>
        </a:xfrm>
      </p:grpSpPr>
      <p:sp>
        <p:nvSpPr>
          <p:cNvPr id="20483" name="Rectangle 3"/>
          <p:cNvSpPr>
            <a:spLocks noGrp="1" noChangeArrowheads="1"/>
          </p:cNvSpPr>
          <p:nvPr>
            <p:ph type="body" idx="1"/>
          </p:nvPr>
        </p:nvSpPr>
        <p:spPr>
          <a:xfrm>
            <a:off x="539750" y="692150"/>
            <a:ext cx="8353425" cy="5473700"/>
          </a:xfrm>
          <a:solidFill>
            <a:srgbClr val="FFCCFF"/>
          </a:solidFill>
        </p:spPr>
        <p:txBody>
          <a:bodyPr/>
          <a:lstStyle/>
          <a:p>
            <a:pPr algn="ctr"/>
            <a:r>
              <a:rPr lang="tr-TR" b="1">
                <a:solidFill>
                  <a:srgbClr val="660066"/>
                </a:solidFill>
                <a:latin typeface="Comic Sans MS" pitchFamily="66" charset="0"/>
              </a:rPr>
              <a:t>Zaman zaman öğretmeninden çocuğunuzun ders ve davranışları hakkında bilgi </a:t>
            </a:r>
            <a:br>
              <a:rPr lang="tr-TR" b="1">
                <a:solidFill>
                  <a:srgbClr val="660066"/>
                </a:solidFill>
                <a:latin typeface="Comic Sans MS" pitchFamily="66" charset="0"/>
              </a:rPr>
            </a:br>
            <a:r>
              <a:rPr lang="tr-TR" b="1">
                <a:solidFill>
                  <a:srgbClr val="660066"/>
                </a:solidFill>
                <a:latin typeface="Comic Sans MS" pitchFamily="66" charset="0"/>
              </a:rPr>
              <a:t>alın. Ama her gün değil. </a:t>
            </a:r>
          </a:p>
          <a:p>
            <a:pPr algn="ctr"/>
            <a:r>
              <a:rPr lang="tr-TR" b="1">
                <a:solidFill>
                  <a:srgbClr val="660066"/>
                </a:solidFill>
                <a:latin typeface="Comic Sans MS" pitchFamily="66" charset="0"/>
              </a:rPr>
              <a:t>Öğretmenin de yoğun </a:t>
            </a:r>
            <a:br>
              <a:rPr lang="tr-TR" b="1">
                <a:solidFill>
                  <a:srgbClr val="660066"/>
                </a:solidFill>
                <a:latin typeface="Comic Sans MS" pitchFamily="66" charset="0"/>
              </a:rPr>
            </a:br>
            <a:r>
              <a:rPr lang="tr-TR" b="1">
                <a:solidFill>
                  <a:srgbClr val="660066"/>
                </a:solidFill>
                <a:latin typeface="Comic Sans MS" pitchFamily="66" charset="0"/>
              </a:rPr>
              <a:t>olabileceğini düşünerek uygun zamanı önceden belirleyin. Çocuğunuzun öğretmeniyle ilişkinizi bozmayın. Farlı düşündüğümüz konular olabilir. Bu konuları uygun zaman da yüz yüze konuşmayı deneyin. </a:t>
            </a:r>
          </a:p>
        </p:txBody>
      </p:sp>
    </p:spTree>
  </p:cSld>
  <p:clrMapOvr>
    <a:masterClrMapping/>
  </p:clrMapOvr>
  <p:transition>
    <p:cover dir="d"/>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274638"/>
            <a:ext cx="8218488" cy="3225800"/>
          </a:xfrm>
          <a:solidFill>
            <a:srgbClr val="00FF00"/>
          </a:solidFill>
        </p:spPr>
        <p:txBody>
          <a:bodyPr/>
          <a:lstStyle/>
          <a:p>
            <a:r>
              <a:rPr lang="tr-TR">
                <a:latin typeface="Comic Sans MS" pitchFamily="66" charset="0"/>
              </a:rPr>
              <a:t/>
            </a:r>
            <a:br>
              <a:rPr lang="tr-TR">
                <a:latin typeface="Comic Sans MS" pitchFamily="66" charset="0"/>
              </a:rPr>
            </a:br>
            <a:r>
              <a:rPr lang="tr-TR" b="1">
                <a:latin typeface="Comic Sans MS" pitchFamily="66" charset="0"/>
              </a:rPr>
              <a:t>Okula başlama hem aile hem de çocuk için heyecan verici bir deneyimdir. </a:t>
            </a:r>
            <a:br>
              <a:rPr lang="tr-TR" b="1">
                <a:latin typeface="Comic Sans MS" pitchFamily="66" charset="0"/>
              </a:rPr>
            </a:br>
            <a:endParaRPr lang="tr-TR" b="1">
              <a:latin typeface="Comic Sans MS" pitchFamily="66" charset="0"/>
            </a:endParaRPr>
          </a:p>
        </p:txBody>
      </p:sp>
      <p:sp>
        <p:nvSpPr>
          <p:cNvPr id="3075" name="Rectangle 3"/>
          <p:cNvSpPr>
            <a:spLocks noGrp="1" noChangeArrowheads="1"/>
          </p:cNvSpPr>
          <p:nvPr>
            <p:ph type="body" sz="half" idx="1"/>
          </p:nvPr>
        </p:nvSpPr>
        <p:spPr>
          <a:xfrm>
            <a:off x="457200" y="4149725"/>
            <a:ext cx="8075613" cy="2303463"/>
          </a:xfrm>
          <a:solidFill>
            <a:srgbClr val="FFFF00"/>
          </a:solidFill>
        </p:spPr>
        <p:txBody>
          <a:bodyPr/>
          <a:lstStyle/>
          <a:p>
            <a:pPr algn="ctr"/>
            <a:r>
              <a:rPr lang="tr-TR" sz="2400" b="1">
                <a:latin typeface="Comic Sans MS" pitchFamily="66" charset="0"/>
              </a:rPr>
              <a:t>Bir çok çocuk için okul daha önce hemen hiçbirini tanımadığı çok sayıda çocukla karşılaşma zorunluluğuyla, uyulması gereken kurallarıyla ve başarılması gereken öğrenim görevleriyle dolu yepyeni bir sosyal çevredir</a:t>
            </a:r>
            <a:r>
              <a:rPr lang="tr-TR" sz="2400">
                <a:latin typeface="Comic Sans MS" pitchFamily="66" charset="0"/>
              </a:rPr>
              <a:t>.</a:t>
            </a:r>
            <a:r>
              <a:rPr lang="tr-TR" sz="2400"/>
              <a:t> </a:t>
            </a:r>
            <a:br>
              <a:rPr lang="tr-TR" sz="2400"/>
            </a:br>
            <a:endParaRPr lang="tr-TR" sz="2400"/>
          </a:p>
        </p:txBody>
      </p:sp>
      <p:pic>
        <p:nvPicPr>
          <p:cNvPr id="3076" name="Picture 4" descr="Lights"/>
          <p:cNvPicPr>
            <a:picLocks noChangeAspect="1" noChangeArrowheads="1" noCrop="1"/>
          </p:cNvPicPr>
          <p:nvPr>
            <p:ph sz="half" idx="2"/>
          </p:nvPr>
        </p:nvPicPr>
        <p:blipFill>
          <a:blip r:embed="rId3" cstate="print"/>
          <a:srcRect/>
          <a:stretch>
            <a:fillRect/>
          </a:stretch>
        </p:blipFill>
        <p:spPr>
          <a:xfrm>
            <a:off x="468313" y="3654425"/>
            <a:ext cx="8207375" cy="350838"/>
          </a:xfrm>
          <a:noFill/>
          <a:ln/>
        </p:spPr>
      </p:pic>
    </p:spTree>
  </p:cSld>
  <p:clrMapOvr>
    <a:masterClrMapping/>
  </p:clrMapOvr>
  <p:transition>
    <p:cover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6FA40"/>
            </a:gs>
            <a:gs pos="100000">
              <a:srgbClr val="E80600"/>
            </a:gs>
          </a:gsLst>
          <a:lin ang="5400000" scaled="1"/>
        </a:gra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91513" cy="5459412"/>
          </a:xfrm>
          <a:solidFill>
            <a:srgbClr val="E80600"/>
          </a:solidFill>
        </p:spPr>
        <p:txBody>
          <a:bodyPr/>
          <a:lstStyle/>
          <a:p>
            <a:r>
              <a:rPr lang="tr-TR" sz="5400">
                <a:latin typeface="Comic Sans MS" pitchFamily="66" charset="0"/>
              </a:rPr>
              <a:t/>
            </a:r>
            <a:br>
              <a:rPr lang="tr-TR" sz="5400">
                <a:latin typeface="Comic Sans MS" pitchFamily="66" charset="0"/>
              </a:rPr>
            </a:br>
            <a:r>
              <a:rPr lang="tr-TR" sz="6000" b="1">
                <a:solidFill>
                  <a:srgbClr val="F6FA40"/>
                </a:solidFill>
                <a:latin typeface="Comic Sans MS" pitchFamily="66" charset="0"/>
              </a:rPr>
              <a:t>İLK İŞİNİZ ÇOCUĞA OKULU SEVDİRMEK OLSUN</a:t>
            </a:r>
          </a:p>
        </p:txBody>
      </p:sp>
      <p:pic>
        <p:nvPicPr>
          <p:cNvPr id="21508" name="Picture 4" descr="image001"/>
          <p:cNvPicPr>
            <a:picLocks noChangeAspect="1" noChangeArrowheads="1" noCrop="1"/>
          </p:cNvPicPr>
          <p:nvPr>
            <p:ph idx="1"/>
          </p:nvPr>
        </p:nvPicPr>
        <p:blipFill>
          <a:blip r:embed="rId2" cstate="print"/>
          <a:srcRect/>
          <a:stretch>
            <a:fillRect/>
          </a:stretch>
        </p:blipFill>
        <p:spPr>
          <a:xfrm>
            <a:off x="3995738" y="549275"/>
            <a:ext cx="1296987" cy="1274763"/>
          </a:xfrm>
          <a:noFill/>
          <a:ln/>
        </p:spPr>
      </p:pic>
    </p:spTree>
  </p:cSld>
  <p:clrMapOvr>
    <a:masterClrMapping/>
  </p:clrMapOvr>
  <p:transition>
    <p:cover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body" sz="half" idx="1"/>
          </p:nvPr>
        </p:nvSpPr>
        <p:spPr>
          <a:xfrm>
            <a:off x="457200" y="188913"/>
            <a:ext cx="4691063" cy="5937250"/>
          </a:xfrm>
          <a:solidFill>
            <a:srgbClr val="99CCFF"/>
          </a:solidFill>
        </p:spPr>
        <p:txBody>
          <a:bodyPr/>
          <a:lstStyle/>
          <a:p>
            <a:pPr algn="ctr"/>
            <a:r>
              <a:rPr lang="tr-TR" sz="3600" b="1">
                <a:solidFill>
                  <a:srgbClr val="0000FF"/>
                </a:solidFill>
                <a:latin typeface="Comic Sans MS" pitchFamily="66" charset="0"/>
              </a:rPr>
              <a:t>İlk toplumsallaştırma kurumu olarak okul, eğitim ve öğretim sürecinde iki temel işleve sahiptir. Bunlardan biri </a:t>
            </a:r>
            <a:r>
              <a:rPr lang="tr-TR" sz="4400" b="1">
                <a:solidFill>
                  <a:srgbClr val="0000FF"/>
                </a:solidFill>
                <a:latin typeface="Comic Sans MS" pitchFamily="66" charset="0"/>
              </a:rPr>
              <a:t>uyum </a:t>
            </a:r>
            <a:r>
              <a:rPr lang="tr-TR" sz="3600" b="1">
                <a:solidFill>
                  <a:srgbClr val="0000FF"/>
                </a:solidFill>
                <a:latin typeface="Comic Sans MS" pitchFamily="66" charset="0"/>
              </a:rPr>
              <a:t>diğeri</a:t>
            </a:r>
            <a:r>
              <a:rPr lang="tr-TR" sz="4400" b="1">
                <a:solidFill>
                  <a:srgbClr val="0000FF"/>
                </a:solidFill>
                <a:latin typeface="Comic Sans MS" pitchFamily="66" charset="0"/>
              </a:rPr>
              <a:t> bilgilendirmedir. </a:t>
            </a:r>
            <a:br>
              <a:rPr lang="tr-TR" sz="4400" b="1">
                <a:solidFill>
                  <a:srgbClr val="0000FF"/>
                </a:solidFill>
                <a:latin typeface="Comic Sans MS" pitchFamily="66" charset="0"/>
              </a:rPr>
            </a:br>
            <a:endParaRPr lang="tr-TR" sz="4400" b="1">
              <a:solidFill>
                <a:srgbClr val="0000FF"/>
              </a:solidFill>
              <a:latin typeface="Comic Sans MS" pitchFamily="66" charset="0"/>
            </a:endParaRPr>
          </a:p>
        </p:txBody>
      </p:sp>
      <p:pic>
        <p:nvPicPr>
          <p:cNvPr id="4103" name="Picture 7" descr="Running_ribbon"/>
          <p:cNvPicPr>
            <a:picLocks noChangeAspect="1" noChangeArrowheads="1" noCrop="1"/>
          </p:cNvPicPr>
          <p:nvPr>
            <p:ph sz="quarter" idx="2"/>
          </p:nvPr>
        </p:nvPicPr>
        <p:blipFill>
          <a:blip r:embed="rId3" cstate="print"/>
          <a:srcRect/>
          <a:stretch>
            <a:fillRect/>
          </a:stretch>
        </p:blipFill>
        <p:spPr>
          <a:xfrm flipV="1">
            <a:off x="395288" y="6496050"/>
            <a:ext cx="8748712" cy="92075"/>
          </a:xfrm>
          <a:noFill/>
          <a:ln/>
        </p:spPr>
      </p:pic>
      <p:pic>
        <p:nvPicPr>
          <p:cNvPr id="4106" name="Picture 10" descr="Resimğ"/>
          <p:cNvPicPr>
            <a:picLocks noChangeAspect="1" noChangeArrowheads="1"/>
          </p:cNvPicPr>
          <p:nvPr>
            <p:ph sz="quarter" idx="3"/>
          </p:nvPr>
        </p:nvPicPr>
        <p:blipFill>
          <a:blip r:embed="rId4" cstate="print"/>
          <a:srcRect/>
          <a:stretch>
            <a:fillRect/>
          </a:stretch>
        </p:blipFill>
        <p:spPr>
          <a:xfrm>
            <a:off x="5491163" y="188913"/>
            <a:ext cx="3541712" cy="4392612"/>
          </a:xfrm>
          <a:noFill/>
          <a:ln/>
        </p:spPr>
      </p:pic>
    </p:spTree>
  </p:cSld>
  <p:clrMapOvr>
    <a:masterClrMapping/>
  </p:clrMapOvr>
  <p:transition>
    <p:cover dir="d"/>
  </p:transition>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5123" name="Rectangle 3"/>
          <p:cNvSpPr>
            <a:spLocks noGrp="1" noChangeArrowheads="1"/>
          </p:cNvSpPr>
          <p:nvPr>
            <p:ph type="body" sz="half" idx="1"/>
          </p:nvPr>
        </p:nvSpPr>
        <p:spPr>
          <a:xfrm>
            <a:off x="457200" y="549275"/>
            <a:ext cx="8291513" cy="5576888"/>
          </a:xfrm>
          <a:solidFill>
            <a:srgbClr val="FF6600"/>
          </a:solidFill>
        </p:spPr>
        <p:txBody>
          <a:bodyPr/>
          <a:lstStyle/>
          <a:p>
            <a:pPr algn="ctr"/>
            <a:r>
              <a:rPr lang="tr-TR" sz="2800" b="1">
                <a:latin typeface="Comic Sans MS" pitchFamily="66" charset="0"/>
              </a:rPr>
              <a:t>İlkokul döneminde ailenin ve öğretmenin çocuğa karşı olan tutumu onun benlik algısını (Çocuğun kendisini nasıl gördüğünü) olumlu yada olumsuz etkiler. </a:t>
            </a:r>
          </a:p>
          <a:p>
            <a:r>
              <a:rPr lang="tr-TR" sz="2800" b="1">
                <a:latin typeface="Comic Sans MS" pitchFamily="66" charset="0"/>
              </a:rPr>
              <a:t>Dolayısıyla çocuğun başarılı , mutlu olabilmesi ve çevresiyle olumlu ilişkiler kurabilmesi için ailenin dikkat etmesi gereken bazı konular vardır.Bunlar: </a:t>
            </a:r>
            <a:br>
              <a:rPr lang="tr-TR" sz="2800" b="1">
                <a:latin typeface="Comic Sans MS" pitchFamily="66" charset="0"/>
              </a:rPr>
            </a:br>
            <a:endParaRPr lang="tr-TR" sz="2800" b="1">
              <a:latin typeface="Comic Sans MS" pitchFamily="66" charset="0"/>
            </a:endParaRPr>
          </a:p>
        </p:txBody>
      </p:sp>
      <p:pic>
        <p:nvPicPr>
          <p:cNvPr id="5124" name="Picture 4" descr="Resim6"/>
          <p:cNvPicPr>
            <a:picLocks noChangeAspect="1" noChangeArrowheads="1"/>
          </p:cNvPicPr>
          <p:nvPr>
            <p:ph sz="half" idx="2"/>
          </p:nvPr>
        </p:nvPicPr>
        <p:blipFill>
          <a:blip r:embed="rId3" cstate="print"/>
          <a:srcRect/>
          <a:stretch>
            <a:fillRect/>
          </a:stretch>
        </p:blipFill>
        <p:spPr>
          <a:xfrm>
            <a:off x="6084888" y="4087813"/>
            <a:ext cx="2552700" cy="2770187"/>
          </a:xfrm>
          <a:noFill/>
          <a:ln/>
        </p:spPr>
      </p:pic>
    </p:spTree>
  </p:cSld>
  <p:clrMapOvr>
    <a:masterClrMapping/>
  </p:clrMapOvr>
  <p:transition>
    <p:cover dir="d"/>
  </p:transition>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6147" name="Rectangle 3"/>
          <p:cNvSpPr>
            <a:spLocks noGrp="1" noChangeArrowheads="1"/>
          </p:cNvSpPr>
          <p:nvPr>
            <p:ph type="body" sz="half" idx="1"/>
          </p:nvPr>
        </p:nvSpPr>
        <p:spPr>
          <a:xfrm>
            <a:off x="457200" y="476250"/>
            <a:ext cx="5122863" cy="5649913"/>
          </a:xfrm>
          <a:solidFill>
            <a:srgbClr val="FFCCFF"/>
          </a:solidFill>
        </p:spPr>
        <p:txBody>
          <a:bodyPr/>
          <a:lstStyle/>
          <a:p>
            <a:r>
              <a:rPr lang="tr-TR" sz="2800" b="1">
                <a:solidFill>
                  <a:srgbClr val="6600CC"/>
                </a:solidFill>
                <a:latin typeface="Comic Sans MS" pitchFamily="66" charset="0"/>
              </a:rPr>
              <a:t>-Çocuğun okula karşı negatif duygular beslememesi için okulun ve okumanın kazandıracağı şeylerden bahsedebilirler. Örneğin okulda kuracağı arkadaşlıklardan yada anne babanın geçmişte arkadaşları ve öğretmeniyle olan olumlu yaşantılarından örnekler verilebilir.</a:t>
            </a:r>
            <a:r>
              <a:rPr lang="tr-TR" sz="2800" b="1">
                <a:latin typeface="Comic Sans MS" pitchFamily="66" charset="0"/>
              </a:rPr>
              <a:t> </a:t>
            </a:r>
            <a:br>
              <a:rPr lang="tr-TR" sz="2800" b="1">
                <a:latin typeface="Comic Sans MS" pitchFamily="66" charset="0"/>
              </a:rPr>
            </a:br>
            <a:endParaRPr lang="tr-TR" sz="2800" b="1">
              <a:latin typeface="Comic Sans MS" pitchFamily="66" charset="0"/>
            </a:endParaRPr>
          </a:p>
        </p:txBody>
      </p:sp>
      <p:pic>
        <p:nvPicPr>
          <p:cNvPr id="6148" name="Picture 4" descr="Resimü"/>
          <p:cNvPicPr>
            <a:picLocks noChangeAspect="1" noChangeArrowheads="1"/>
          </p:cNvPicPr>
          <p:nvPr>
            <p:ph sz="half" idx="2"/>
          </p:nvPr>
        </p:nvPicPr>
        <p:blipFill>
          <a:blip r:embed="rId3" cstate="print"/>
          <a:srcRect/>
          <a:stretch>
            <a:fillRect/>
          </a:stretch>
        </p:blipFill>
        <p:spPr>
          <a:xfrm>
            <a:off x="4791075" y="1600200"/>
            <a:ext cx="3751263" cy="4525963"/>
          </a:xfrm>
          <a:noFill/>
          <a:ln/>
        </p:spPr>
      </p:pic>
    </p:spTree>
  </p:cSld>
  <p:clrMapOvr>
    <a:masterClrMapping/>
  </p:clrMapOvr>
  <p:transition>
    <p:cover dir="d"/>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7171" name="Rectangle 3"/>
          <p:cNvSpPr>
            <a:spLocks noGrp="1" noChangeArrowheads="1"/>
          </p:cNvSpPr>
          <p:nvPr>
            <p:ph type="body" sz="half" idx="1"/>
          </p:nvPr>
        </p:nvSpPr>
        <p:spPr>
          <a:xfrm>
            <a:off x="457200" y="549275"/>
            <a:ext cx="8218488" cy="5576888"/>
          </a:xfrm>
          <a:solidFill>
            <a:srgbClr val="CCFFCC"/>
          </a:solidFill>
        </p:spPr>
        <p:txBody>
          <a:bodyPr/>
          <a:lstStyle/>
          <a:p>
            <a:pPr algn="ctr"/>
            <a:r>
              <a:rPr lang="tr-TR" sz="3600">
                <a:solidFill>
                  <a:srgbClr val="333300"/>
                </a:solidFill>
                <a:latin typeface="Comic Sans MS" pitchFamily="66" charset="0"/>
              </a:rPr>
              <a:t>Okula gitmeyi zorunluluk yada ceza gibi algılamalarına sebep olacak konuşmalardan kaçınmalıdırlar. </a:t>
            </a:r>
          </a:p>
          <a:p>
            <a:pPr algn="ctr"/>
            <a:r>
              <a:rPr lang="tr-TR" sz="3600">
                <a:solidFill>
                  <a:srgbClr val="0000FF"/>
                </a:solidFill>
                <a:latin typeface="Comic Sans MS" pitchFamily="66" charset="0"/>
              </a:rPr>
              <a:t>‘Çok yaramazlık yapıyorsun seneye okula göndereyim senide gününü gör.’</a:t>
            </a:r>
            <a:r>
              <a:rPr lang="tr-TR" sz="3600">
                <a:solidFill>
                  <a:srgbClr val="333300"/>
                </a:solidFill>
                <a:latin typeface="Comic Sans MS" pitchFamily="66" charset="0"/>
              </a:rPr>
              <a:t> Ya da’ </a:t>
            </a:r>
            <a:r>
              <a:rPr lang="tr-TR" sz="3600">
                <a:solidFill>
                  <a:srgbClr val="FF3300"/>
                </a:solidFill>
                <a:latin typeface="Comic Sans MS" pitchFamily="66" charset="0"/>
              </a:rPr>
              <a:t>Okula başla da senden kurtulayım.’ </a:t>
            </a:r>
            <a:br>
              <a:rPr lang="tr-TR" sz="3600">
                <a:solidFill>
                  <a:srgbClr val="FF3300"/>
                </a:solidFill>
                <a:latin typeface="Comic Sans MS" pitchFamily="66" charset="0"/>
              </a:rPr>
            </a:br>
            <a:endParaRPr lang="tr-TR" sz="3600">
              <a:solidFill>
                <a:srgbClr val="FF3300"/>
              </a:solidFill>
              <a:latin typeface="Comic Sans MS" pitchFamily="66" charset="0"/>
            </a:endParaRPr>
          </a:p>
        </p:txBody>
      </p:sp>
    </p:spTree>
  </p:cSld>
  <p:clrMapOvr>
    <a:masterClrMapping/>
  </p:clrMapOvr>
  <p:transition>
    <p:cover dir="d"/>
  </p:transition>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981075"/>
            <a:ext cx="8362950" cy="5111750"/>
          </a:xfrm>
          <a:solidFill>
            <a:srgbClr val="00FFFF"/>
          </a:solidFill>
        </p:spPr>
        <p:txBody>
          <a:bodyPr/>
          <a:lstStyle/>
          <a:p>
            <a:pPr algn="ctr"/>
            <a:r>
              <a:rPr lang="tr-TR" sz="3600" b="1">
                <a:latin typeface="Comic Sans MS" pitchFamily="66" charset="0"/>
              </a:rPr>
              <a:t>Başarısının artması ve olumlu davranışlar kazanması konusunda atılması gereken ilk adım; </a:t>
            </a:r>
            <a:r>
              <a:rPr lang="tr-TR" sz="3600" b="1">
                <a:solidFill>
                  <a:srgbClr val="FF0066"/>
                </a:solidFill>
                <a:latin typeface="Comic Sans MS" pitchFamily="66" charset="0"/>
              </a:rPr>
              <a:t>azarlamayı, bedensel ceza vermeyi, eleştirmeyi ve başkalarıyla kıyaslamayı</a:t>
            </a:r>
            <a:r>
              <a:rPr lang="tr-TR" sz="3600" b="1">
                <a:latin typeface="Comic Sans MS" pitchFamily="66" charset="0"/>
              </a:rPr>
              <a:t> bırakmaktır. </a:t>
            </a:r>
          </a:p>
          <a:p>
            <a:pPr algn="ctr"/>
            <a:r>
              <a:rPr lang="tr-TR" sz="3600" b="1">
                <a:latin typeface="Comic Sans MS" pitchFamily="66" charset="0"/>
              </a:rPr>
              <a:t>Kıyaslamak reddetmektir.</a:t>
            </a:r>
          </a:p>
          <a:p>
            <a:pPr algn="ctr"/>
            <a:r>
              <a:rPr lang="tr-TR" sz="3600" b="1">
                <a:solidFill>
                  <a:srgbClr val="0000FF"/>
                </a:solidFill>
                <a:latin typeface="Comic Sans MS" pitchFamily="66" charset="0"/>
              </a:rPr>
              <a:t>Çocuğunuzu olduğu gibi kabul edin.</a:t>
            </a:r>
            <a:r>
              <a:rPr lang="tr-TR" sz="3600" b="1">
                <a:latin typeface="Comic Sans MS" pitchFamily="66" charset="0"/>
              </a:rPr>
              <a:t> </a:t>
            </a:r>
            <a:br>
              <a:rPr lang="tr-TR" sz="3600" b="1">
                <a:latin typeface="Comic Sans MS" pitchFamily="66" charset="0"/>
              </a:rPr>
            </a:br>
            <a:endParaRPr lang="tr-TR" sz="3600" b="1">
              <a:latin typeface="Comic Sans MS" pitchFamily="66" charset="0"/>
            </a:endParaRPr>
          </a:p>
        </p:txBody>
      </p:sp>
    </p:spTree>
  </p:cSld>
  <p:clrMapOvr>
    <a:masterClrMapping/>
  </p:clrMapOvr>
  <p:transition>
    <p:cover dir="d"/>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1052513"/>
            <a:ext cx="8229600" cy="5073650"/>
          </a:xfrm>
          <a:solidFill>
            <a:srgbClr val="FFFF00"/>
          </a:solidFill>
        </p:spPr>
        <p:txBody>
          <a:bodyPr/>
          <a:lstStyle/>
          <a:p>
            <a:pPr algn="ctr"/>
            <a:r>
              <a:rPr lang="tr-TR" sz="3600" b="1">
                <a:latin typeface="Comic Sans MS" pitchFamily="66" charset="0"/>
              </a:rPr>
              <a:t>Başarısızlığı konusunda ailenin vereceği olumsuz tepkiler ya çocuğun okuldan ve derslerden soğumasına ya da aşırı ders çalışmasına ve sosyal etkinliklere katılmamasına yol açabilir. Bu da çocuğun psiko-sosyal gelişimini olumsuz etkiler.</a:t>
            </a:r>
            <a:r>
              <a:rPr lang="tr-TR"/>
              <a:t> </a:t>
            </a:r>
            <a:br>
              <a:rPr lang="tr-TR"/>
            </a:br>
            <a:endParaRPr lang="tr-TR"/>
          </a:p>
        </p:txBody>
      </p:sp>
    </p:spTree>
  </p:cSld>
  <p:clrMapOvr>
    <a:masterClrMapping/>
  </p:clrMapOvr>
  <p:transition>
    <p:cover dir="d"/>
  </p:transition>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10245" name="Rectangle 5"/>
          <p:cNvSpPr>
            <a:spLocks noGrp="1" noChangeArrowheads="1"/>
          </p:cNvSpPr>
          <p:nvPr>
            <p:ph type="title"/>
          </p:nvPr>
        </p:nvSpPr>
        <p:spPr>
          <a:xfrm>
            <a:off x="457200" y="274638"/>
            <a:ext cx="8291513" cy="1354137"/>
          </a:xfrm>
          <a:solidFill>
            <a:srgbClr val="E80600"/>
          </a:solidFill>
        </p:spPr>
        <p:txBody>
          <a:bodyPr/>
          <a:lstStyle/>
          <a:p>
            <a:r>
              <a:rPr lang="tr-TR" sz="2800" b="1">
                <a:solidFill>
                  <a:srgbClr val="FFFF00"/>
                </a:solidFill>
                <a:latin typeface="Comic Sans MS" pitchFamily="66" charset="0"/>
              </a:rPr>
              <a:t>Önemli olan performans değil çabadır. Yani çocuğun başarmak için gösterdiği emektir.</a:t>
            </a:r>
          </a:p>
        </p:txBody>
      </p:sp>
      <p:sp>
        <p:nvSpPr>
          <p:cNvPr id="10243" name="Rectangle 3"/>
          <p:cNvSpPr>
            <a:spLocks noGrp="1" noChangeArrowheads="1"/>
          </p:cNvSpPr>
          <p:nvPr>
            <p:ph type="body" sz="half" idx="1"/>
          </p:nvPr>
        </p:nvSpPr>
        <p:spPr>
          <a:xfrm>
            <a:off x="457200" y="1916113"/>
            <a:ext cx="5699125" cy="4681537"/>
          </a:xfrm>
          <a:solidFill>
            <a:srgbClr val="FF99CC"/>
          </a:solidFill>
        </p:spPr>
        <p:txBody>
          <a:bodyPr/>
          <a:lstStyle/>
          <a:p>
            <a:pPr algn="ctr">
              <a:lnSpc>
                <a:spcPct val="90000"/>
              </a:lnSpc>
            </a:pPr>
            <a:r>
              <a:rPr lang="tr-TR" sz="2400" b="1">
                <a:latin typeface="Comic Sans MS" pitchFamily="66" charset="0"/>
              </a:rPr>
              <a:t>Çocuğun her konuda desteklenmeye yüreklendirilmeye ihtiyacı vardır. Bunu yaparsanız hem çocuğun kendine olan güveni artar hem de yeni başarılar elde etmek için heveslenir.</a:t>
            </a:r>
          </a:p>
          <a:p>
            <a:pPr algn="ctr">
              <a:lnSpc>
                <a:spcPct val="90000"/>
              </a:lnSpc>
            </a:pPr>
            <a:r>
              <a:rPr lang="tr-TR" sz="2400" b="1">
                <a:latin typeface="Comic Sans MS" pitchFamily="66" charset="0"/>
              </a:rPr>
              <a:t>Örneğin çocuk yaptığı resmi gösterdiğinde </a:t>
            </a:r>
            <a:r>
              <a:rPr lang="tr-TR" sz="2400" b="1">
                <a:solidFill>
                  <a:srgbClr val="6600CC"/>
                </a:solidFill>
                <a:latin typeface="Comic Sans MS" pitchFamily="66" charset="0"/>
              </a:rPr>
              <a:t>‘Aferin çok güzel olmuş benim kızım ya da oğlum çok yetenekli’</a:t>
            </a:r>
            <a:r>
              <a:rPr lang="tr-TR" sz="2400" b="1">
                <a:latin typeface="Comic Sans MS" pitchFamily="66" charset="0"/>
              </a:rPr>
              <a:t> gibi sözler söylenirse çocuğun yeni resim yapma konusunda cesareti artar.Çabası desteklenmezse cesareti kırılır. </a:t>
            </a:r>
          </a:p>
          <a:p>
            <a:pPr algn="ctr">
              <a:lnSpc>
                <a:spcPct val="90000"/>
              </a:lnSpc>
            </a:pPr>
            <a:endParaRPr lang="tr-TR" sz="2400" b="1">
              <a:solidFill>
                <a:srgbClr val="CC00CC"/>
              </a:solidFill>
              <a:latin typeface="Comic Sans MS" pitchFamily="66" charset="0"/>
            </a:endParaRPr>
          </a:p>
        </p:txBody>
      </p:sp>
      <p:pic>
        <p:nvPicPr>
          <p:cNvPr id="10244" name="Picture 4" descr="Resimö"/>
          <p:cNvPicPr>
            <a:picLocks noChangeAspect="1" noChangeArrowheads="1"/>
          </p:cNvPicPr>
          <p:nvPr>
            <p:ph sz="half" idx="2"/>
          </p:nvPr>
        </p:nvPicPr>
        <p:blipFill>
          <a:blip r:embed="rId3" cstate="print"/>
          <a:srcRect/>
          <a:stretch>
            <a:fillRect/>
          </a:stretch>
        </p:blipFill>
        <p:spPr>
          <a:xfrm>
            <a:off x="6227763" y="1916113"/>
            <a:ext cx="2581275" cy="3889375"/>
          </a:xfrm>
          <a:noFill/>
          <a:ln/>
        </p:spPr>
      </p:pic>
      <p:sp>
        <p:nvSpPr>
          <p:cNvPr id="10247" name="Text Box 7"/>
          <p:cNvSpPr txBox="1">
            <a:spLocks noChangeArrowheads="1"/>
          </p:cNvSpPr>
          <p:nvPr/>
        </p:nvSpPr>
        <p:spPr bwMode="auto">
          <a:xfrm>
            <a:off x="5724525" y="5543550"/>
            <a:ext cx="2576513" cy="1314450"/>
          </a:xfrm>
          <a:prstGeom prst="rect">
            <a:avLst/>
          </a:prstGeom>
          <a:noFill/>
          <a:ln w="9525">
            <a:noFill/>
            <a:miter lim="800000"/>
            <a:headEnd/>
            <a:tailEnd/>
          </a:ln>
          <a:effectLst/>
        </p:spPr>
        <p:txBody>
          <a:bodyPr>
            <a:spAutoFit/>
          </a:bodyPr>
          <a:lstStyle/>
          <a:p>
            <a:pPr algn="ctr"/>
            <a:r>
              <a:rPr lang="tr-TR" sz="1600" b="1">
                <a:solidFill>
                  <a:srgbClr val="CC00CC"/>
                </a:solidFill>
              </a:rPr>
              <a:t>BU NEDENLE BAŞARILARINI ÖVMEKTEN KAÇINMAYIN. </a:t>
            </a:r>
            <a:br>
              <a:rPr lang="tr-TR" sz="1600" b="1">
                <a:solidFill>
                  <a:srgbClr val="CC00CC"/>
                </a:solidFill>
              </a:rPr>
            </a:br>
            <a:endParaRPr lang="tr-TR" sz="1600" b="1">
              <a:solidFill>
                <a:srgbClr val="CC00CC"/>
              </a:solidFill>
            </a:endParaRPr>
          </a:p>
        </p:txBody>
      </p:sp>
    </p:spTree>
  </p:cSld>
  <p:clrMapOvr>
    <a:masterClrMapping/>
  </p:clrMapOvr>
  <p:transition>
    <p:cover dir="d"/>
  </p:transition>
</p:sld>
</file>

<file path=ppt/theme/theme1.xml><?xml version="1.0" encoding="utf-8"?>
<a:theme xmlns:a="http://schemas.openxmlformats.org/drawingml/2006/main" name="Varsayılan Tasarım">
  <a:themeElements>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177</TotalTime>
  <Words>761</Words>
  <Application>Microsoft Office PowerPoint</Application>
  <PresentationFormat>Ekran Gösterisi (4:3)</PresentationFormat>
  <Paragraphs>44</Paragraphs>
  <Slides>20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20</vt:i4>
      </vt:variant>
    </vt:vector>
  </HeadingPairs>
  <TitlesOfParts>
    <vt:vector size="23" baseType="lpstr">
      <vt:lpstr>Arial</vt:lpstr>
      <vt:lpstr>Comic Sans MS</vt:lpstr>
      <vt:lpstr>Varsayılan Tasarım</vt:lpstr>
      <vt:lpstr>BİRİNCİ SINIF ÖĞRENCİ VELİLERİNE ÖNERİLER </vt:lpstr>
      <vt:lpstr> Okula başlama hem aile hem de çocuk için heyecan verici bir deneyimdir.  </vt:lpstr>
      <vt:lpstr>Slayt 3</vt:lpstr>
      <vt:lpstr>Slayt 4</vt:lpstr>
      <vt:lpstr>Slayt 5</vt:lpstr>
      <vt:lpstr>Slayt 6</vt:lpstr>
      <vt:lpstr>Slayt 7</vt:lpstr>
      <vt:lpstr>Slayt 8</vt:lpstr>
      <vt:lpstr>Önemli olan performans değil çabadır. Yani çocuğun başarmak için gösterdiği emektir.</vt:lpstr>
      <vt:lpstr>Slayt 10</vt:lpstr>
      <vt:lpstr>OKULA BAŞLAYAN ÇOCUKLARDA NE TİP SORUNLAR GÖRÜLEBİLİR?  </vt:lpstr>
      <vt:lpstr>Slayt 12</vt:lpstr>
      <vt:lpstr>Slayt 13</vt:lpstr>
      <vt:lpstr>Slayt 14</vt:lpstr>
      <vt:lpstr>  ANNE BABA OLARAK  ÇOCUĞUN ÖDEVLERİNE VE  DERSLERİNE NE KADAR  MÜDAHALE ETMENİZ DOĞRU  OLUR?  </vt:lpstr>
      <vt:lpstr>Slayt 16</vt:lpstr>
      <vt:lpstr>Slayt 17</vt:lpstr>
      <vt:lpstr>Slayt 18</vt:lpstr>
      <vt:lpstr>Slayt 19</vt:lpstr>
      <vt:lpstr> İLK İŞİNİZ ÇOCUĞA OKULU SEVDİRMEK OLSUN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SINIF ÖĞRENCİ VELİLERİNE ÖNERİLER</dc:title>
  <dc:creator>Xp</dc:creator>
  <cp:lastModifiedBy>PC</cp:lastModifiedBy>
  <cp:revision>9</cp:revision>
  <dcterms:created xsi:type="dcterms:W3CDTF">2007-09-25T10:47:47Z</dcterms:created>
  <dcterms:modified xsi:type="dcterms:W3CDTF">2017-06-14T00:07:19Z</dcterms:modified>
</cp:coreProperties>
</file>