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383" r:id="rId3"/>
    <p:sldId id="340" r:id="rId4"/>
    <p:sldId id="258" r:id="rId5"/>
    <p:sldId id="384" r:id="rId6"/>
    <p:sldId id="259" r:id="rId7"/>
    <p:sldId id="260" r:id="rId8"/>
    <p:sldId id="385" r:id="rId9"/>
    <p:sldId id="300" r:id="rId10"/>
    <p:sldId id="301" r:id="rId11"/>
    <p:sldId id="302" r:id="rId12"/>
    <p:sldId id="303" r:id="rId13"/>
    <p:sldId id="369" r:id="rId14"/>
    <p:sldId id="304" r:id="rId15"/>
    <p:sldId id="322" r:id="rId16"/>
    <p:sldId id="305" r:id="rId17"/>
    <p:sldId id="323" r:id="rId18"/>
    <p:sldId id="306" r:id="rId19"/>
    <p:sldId id="308" r:id="rId20"/>
    <p:sldId id="378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36" r:id="rId31"/>
    <p:sldId id="335" r:id="rId32"/>
    <p:sldId id="319" r:id="rId33"/>
    <p:sldId id="321" r:id="rId34"/>
    <p:sldId id="296" r:id="rId35"/>
    <p:sldId id="297" r:id="rId36"/>
    <p:sldId id="298" r:id="rId37"/>
    <p:sldId id="295" r:id="rId38"/>
    <p:sldId id="346" r:id="rId39"/>
    <p:sldId id="299" r:id="rId40"/>
    <p:sldId id="291" r:id="rId41"/>
    <p:sldId id="374" r:id="rId42"/>
    <p:sldId id="324" r:id="rId43"/>
    <p:sldId id="326" r:id="rId44"/>
    <p:sldId id="327" r:id="rId45"/>
    <p:sldId id="329" r:id="rId46"/>
    <p:sldId id="330" r:id="rId47"/>
    <p:sldId id="328" r:id="rId48"/>
    <p:sldId id="331" r:id="rId49"/>
    <p:sldId id="332" r:id="rId50"/>
    <p:sldId id="333" r:id="rId51"/>
    <p:sldId id="334" r:id="rId52"/>
    <p:sldId id="337" r:id="rId53"/>
    <p:sldId id="338" r:id="rId54"/>
    <p:sldId id="380" r:id="rId55"/>
    <p:sldId id="404" r:id="rId56"/>
    <p:sldId id="339" r:id="rId57"/>
    <p:sldId id="341" r:id="rId58"/>
    <p:sldId id="342" r:id="rId59"/>
    <p:sldId id="348" r:id="rId60"/>
    <p:sldId id="349" r:id="rId61"/>
    <p:sldId id="401" r:id="rId62"/>
    <p:sldId id="402" r:id="rId63"/>
    <p:sldId id="403" r:id="rId64"/>
    <p:sldId id="347" r:id="rId6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i="1" u="sng" kern="1200">
        <a:solidFill>
          <a:srgbClr val="FF99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79A616-0666-4AA3-8B32-4327079FB9FD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1105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91919-A9E7-4C31-9A76-133884B4A5F7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BA88-4C36-4380-A6E8-AF3C9B606E4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DEB3-05D8-4E6D-8C58-A0C18A249F4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FF38-1BA2-49F0-A8D3-85A179526D4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BE0AE-A971-417C-B348-48E20283FFA7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A887C-9D06-4C87-9CEE-1A7908632001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30E81-451C-4E7C-9038-1FB47EB1CDC3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0317-A31B-4F68-9A19-00A514AE53A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101DC-3B88-45B3-B519-D4C61FBD42FE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4994-4844-43C1-98BE-CB5693E8A441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 u="none">
                <a:solidFill>
                  <a:schemeClr val="tx1"/>
                </a:solidFill>
                <a:latin typeface="+mj-lt"/>
              </a:defRPr>
            </a:lvl1pPr>
          </a:lstStyle>
          <a:p>
            <a:endParaRPr lang="tr-TR" alt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i="0" u="none">
                <a:solidFill>
                  <a:schemeClr val="tx1"/>
                </a:solidFill>
                <a:latin typeface="+mj-lt"/>
              </a:defRPr>
            </a:lvl1pPr>
          </a:lstStyle>
          <a:p>
            <a:endParaRPr lang="tr-TR" alt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 u="none">
                <a:solidFill>
                  <a:schemeClr val="tx1"/>
                </a:solidFill>
                <a:latin typeface="+mj-lt"/>
              </a:defRPr>
            </a:lvl1pPr>
          </a:lstStyle>
          <a:p>
            <a:fld id="{3910B410-8E2F-40DB-B5FE-C6CFEB651E8E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1095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b="1"/>
              <a:t>   ÇOCUK VE ŞİDDET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	Psikolojik Danışman</a:t>
            </a:r>
          </a:p>
          <a:p>
            <a:r>
              <a:rPr lang="tr-TR"/>
              <a:t>   	     Gizem AYDIN</a:t>
            </a:r>
          </a:p>
        </p:txBody>
      </p:sp>
      <p:pic>
        <p:nvPicPr>
          <p:cNvPr id="2052" name="Picture 4" descr="ais_logo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700213"/>
            <a:ext cx="1524000" cy="1781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FİZİKSEL ŞİDDET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 b="1">
                <a:solidFill>
                  <a:srgbClr val="FF9900"/>
                </a:solidFill>
              </a:rPr>
              <a:t>Acı   veren,       fiziksel – sosyal - zihinsel</a:t>
            </a:r>
            <a:r>
              <a:rPr lang="tr-TR" sz="2600"/>
              <a:t> </a:t>
            </a:r>
            <a:r>
              <a:rPr lang="tr-TR" sz="2600" b="1" i="1" u="sng">
                <a:solidFill>
                  <a:srgbClr val="FF9900"/>
                </a:solidFill>
              </a:rPr>
              <a:t>gelişiminde   zarara</a:t>
            </a:r>
            <a:r>
              <a:rPr lang="tr-TR" sz="2600" i="1"/>
              <a:t>   </a:t>
            </a:r>
            <a:r>
              <a:rPr lang="tr-TR" sz="2600"/>
              <a:t>yol   açabilecek   davranışlar.</a:t>
            </a:r>
          </a:p>
          <a:p>
            <a:endParaRPr lang="tr-TR" sz="2600" b="1"/>
          </a:p>
          <a:p>
            <a:r>
              <a:rPr lang="tr-TR" sz="2600" b="1"/>
              <a:t>‘Beden    gücünü    kötüye    kullanma’ anlamındadır.</a:t>
            </a:r>
          </a:p>
          <a:p>
            <a:r>
              <a:rPr lang="tr-TR" sz="2600"/>
              <a:t>Kaba  ve  sert  davranışları,    saldırıyı   içerir Yıkmaya  yok   etmeye   yöneliktir.</a:t>
            </a:r>
          </a:p>
          <a:p>
            <a:r>
              <a:rPr lang="tr-TR" sz="2600"/>
              <a:t>Bireye  ve  topluma  zarar   veren  niteliktedir. </a:t>
            </a:r>
          </a:p>
          <a:p>
            <a:pPr>
              <a:buFont typeface="Wingdings" pitchFamily="2" charset="2"/>
              <a:buNone/>
            </a:pPr>
            <a:r>
              <a:rPr lang="tr-TR" sz="2600"/>
              <a:t>                                                                                    ( 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FİZİKSEL ŞİDDET DAVRANIŞLARI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Dövmek,  vurmak,  yumruklamak</a:t>
            </a:r>
          </a:p>
          <a:p>
            <a:pPr>
              <a:lnSpc>
                <a:spcPct val="90000"/>
              </a:lnSpc>
            </a:pPr>
            <a:r>
              <a:rPr lang="tr-TR"/>
              <a:t>Tokatlamak </a:t>
            </a:r>
          </a:p>
          <a:p>
            <a:pPr>
              <a:lnSpc>
                <a:spcPct val="90000"/>
              </a:lnSpc>
            </a:pPr>
            <a:r>
              <a:rPr lang="tr-TR"/>
              <a:t>Tekmelemek</a:t>
            </a:r>
          </a:p>
          <a:p>
            <a:pPr>
              <a:lnSpc>
                <a:spcPct val="90000"/>
              </a:lnSpc>
            </a:pPr>
            <a:r>
              <a:rPr lang="tr-TR"/>
              <a:t>Hırpalamak</a:t>
            </a:r>
          </a:p>
          <a:p>
            <a:pPr>
              <a:lnSpc>
                <a:spcPct val="90000"/>
              </a:lnSpc>
            </a:pPr>
            <a:r>
              <a:rPr lang="tr-TR"/>
              <a:t>İtmek</a:t>
            </a:r>
          </a:p>
          <a:p>
            <a:pPr>
              <a:lnSpc>
                <a:spcPct val="90000"/>
              </a:lnSpc>
            </a:pPr>
            <a:r>
              <a:rPr lang="tr-TR"/>
              <a:t>Isırmak </a:t>
            </a:r>
          </a:p>
          <a:p>
            <a:pPr>
              <a:lnSpc>
                <a:spcPct val="90000"/>
              </a:lnSpc>
            </a:pPr>
            <a:r>
              <a:rPr lang="tr-TR"/>
              <a:t>Temel ihtiyaçları esirgemek(su,uyku,yemek..)</a:t>
            </a:r>
          </a:p>
          <a:p>
            <a:pPr>
              <a:lnSpc>
                <a:spcPct val="90000"/>
              </a:lnSpc>
            </a:pPr>
            <a:r>
              <a:rPr lang="tr-TR"/>
              <a:t>Gerektiği halde tıbbi yardım almasını önleme</a:t>
            </a:r>
          </a:p>
          <a:p>
            <a:pPr>
              <a:lnSpc>
                <a:spcPct val="90000"/>
              </a:lnSpc>
            </a:pPr>
            <a:r>
              <a:rPr lang="tr-TR"/>
              <a:t>Eziyet,  acı  içeren  pek  çok  davranış</a:t>
            </a:r>
          </a:p>
          <a:p>
            <a:pPr>
              <a:lnSpc>
                <a:spcPct val="90000"/>
              </a:lnSpc>
            </a:pPr>
            <a:r>
              <a:rPr lang="tr-TR"/>
              <a:t>Öldürmek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/>
              <a:t>FİZİKSEL ŞİDDETE MARUZ KALAN ÇOCUK   (1)</a:t>
            </a:r>
            <a:r>
              <a:rPr lang="tr-TR" sz="3800"/>
              <a:t>            </a:t>
            </a:r>
            <a:br>
              <a:rPr lang="tr-TR" sz="3800"/>
            </a:br>
            <a:endParaRPr lang="tr-TR" sz="38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 u="sng"/>
              <a:t>Kişisel   gelişimde</a:t>
            </a:r>
            <a:r>
              <a:rPr lang="tr-TR"/>
              <a:t>  bozukluk</a:t>
            </a:r>
          </a:p>
          <a:p>
            <a:r>
              <a:rPr lang="tr-TR"/>
              <a:t>Yetişkinlerle    </a:t>
            </a:r>
            <a:r>
              <a:rPr lang="tr-TR" u="sng"/>
              <a:t>temastan</a:t>
            </a:r>
            <a:r>
              <a:rPr lang="tr-TR"/>
              <a:t>   çekinme</a:t>
            </a:r>
          </a:p>
          <a:p>
            <a:r>
              <a:rPr lang="tr-TR" u="sng"/>
              <a:t>Korku  ve   kaygılar</a:t>
            </a:r>
            <a:r>
              <a:rPr lang="tr-TR"/>
              <a:t>   geliştirme</a:t>
            </a:r>
          </a:p>
          <a:p>
            <a:r>
              <a:rPr lang="tr-TR"/>
              <a:t>Evden  </a:t>
            </a:r>
            <a:r>
              <a:rPr lang="tr-TR" u="sng"/>
              <a:t>kaçma</a:t>
            </a:r>
          </a:p>
          <a:p>
            <a:r>
              <a:rPr lang="tr-TR"/>
              <a:t>Davranışlarda  aşırılık  ve  </a:t>
            </a:r>
            <a:r>
              <a:rPr lang="tr-TR" u="sng"/>
              <a:t>riskli</a:t>
            </a:r>
            <a:r>
              <a:rPr lang="tr-TR"/>
              <a:t>  davranışlar</a:t>
            </a:r>
          </a:p>
          <a:p>
            <a:r>
              <a:rPr lang="tr-TR" u="sng"/>
              <a:t>İçedönük</a:t>
            </a:r>
            <a:r>
              <a:rPr lang="tr-TR"/>
              <a:t> – çekingen   kişilik</a:t>
            </a:r>
          </a:p>
          <a:p>
            <a:r>
              <a:rPr lang="tr-TR"/>
              <a:t>Sosyal  </a:t>
            </a:r>
            <a:r>
              <a:rPr lang="tr-TR" u="sng"/>
              <a:t>uyum </a:t>
            </a:r>
            <a:r>
              <a:rPr lang="tr-TR"/>
              <a:t> bozukluğu</a:t>
            </a:r>
          </a:p>
          <a:p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                                              </a:t>
            </a:r>
          </a:p>
        </p:txBody>
      </p:sp>
      <p:pic>
        <p:nvPicPr>
          <p:cNvPr id="147459" name="Picture 3" descr="images[8]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260350"/>
            <a:ext cx="5903912" cy="5905500"/>
          </a:xfrm>
          <a:noFill/>
          <a:ln/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/>
              <a:t>FİZİKSEL ŞİDDETE MARUZ KALAN ÇOCUK   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u="sng"/>
              <a:t>Saldırganlık</a:t>
            </a:r>
            <a:r>
              <a:rPr lang="tr-TR"/>
              <a:t>, başkalarına  şiddet  uygulama</a:t>
            </a:r>
          </a:p>
          <a:p>
            <a:r>
              <a:rPr lang="tr-TR" u="sng"/>
              <a:t>Alkol - madde</a:t>
            </a:r>
            <a:r>
              <a:rPr lang="tr-TR"/>
              <a:t>  bağımlılığı</a:t>
            </a:r>
          </a:p>
          <a:p>
            <a:r>
              <a:rPr lang="tr-TR" u="sng"/>
              <a:t>İntihar</a:t>
            </a:r>
            <a:r>
              <a:rPr lang="tr-TR"/>
              <a:t>  girişimi, kendine  zarar  verme</a:t>
            </a:r>
          </a:p>
          <a:p>
            <a:r>
              <a:rPr lang="tr-TR" u="sng"/>
              <a:t>Dikkat</a:t>
            </a:r>
            <a:r>
              <a:rPr lang="tr-TR"/>
              <a:t>  eksikliği</a:t>
            </a:r>
          </a:p>
          <a:p>
            <a:r>
              <a:rPr lang="tr-TR" u="sng"/>
              <a:t>Okula</a:t>
            </a:r>
            <a:r>
              <a:rPr lang="tr-TR"/>
              <a:t>  devamsızlık, kaçma, terk</a:t>
            </a:r>
          </a:p>
          <a:p>
            <a:r>
              <a:rPr lang="tr-TR"/>
              <a:t>Düşük  benlik  algısı,  </a:t>
            </a:r>
            <a:r>
              <a:rPr lang="tr-TR" u="sng"/>
              <a:t>güvensizlik</a:t>
            </a:r>
          </a:p>
          <a:p>
            <a:r>
              <a:rPr lang="tr-TR" u="sng"/>
              <a:t>Sağlık</a:t>
            </a:r>
            <a:r>
              <a:rPr lang="tr-TR"/>
              <a:t>  problemleri</a:t>
            </a:r>
          </a:p>
          <a:p>
            <a:r>
              <a:rPr lang="tr-TR" u="sng"/>
              <a:t>Yeme</a:t>
            </a:r>
            <a:r>
              <a:rPr lang="tr-TR"/>
              <a:t>  problemleri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9600" b="1"/>
              <a:t>?</a:t>
            </a:r>
            <a:r>
              <a:rPr lang="tr-TR" sz="380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b="1"/>
              <a:t>YANLIŞ İNANIŞ</a:t>
            </a:r>
            <a:r>
              <a:rPr lang="tr-TR" i="1"/>
              <a:t>                                            </a:t>
            </a:r>
            <a:r>
              <a:rPr lang="tr-TR"/>
              <a:t> </a:t>
            </a:r>
            <a:r>
              <a:rPr lang="tr-TR" b="1"/>
              <a:t>“ </a:t>
            </a:r>
            <a:r>
              <a:rPr lang="tr-TR"/>
              <a:t>Aile içi şiddet sadece </a:t>
            </a:r>
            <a:r>
              <a:rPr lang="tr-TR" b="1" i="1" u="sng">
                <a:solidFill>
                  <a:srgbClr val="FF9900"/>
                </a:solidFill>
              </a:rPr>
              <a:t>fiziksel</a:t>
            </a:r>
            <a:r>
              <a:rPr lang="tr-TR" b="1"/>
              <a:t> </a:t>
            </a:r>
            <a:r>
              <a:rPr lang="tr-TR"/>
              <a:t>olduğu zaman zararlıdır.</a:t>
            </a:r>
            <a:r>
              <a:rPr lang="tr-TR" b="1"/>
              <a:t>”         </a:t>
            </a:r>
            <a:r>
              <a:rPr lang="tr-TR"/>
              <a:t>YADA   </a:t>
            </a:r>
            <a:r>
              <a:rPr lang="tr-TR" b="1"/>
              <a:t>  ‘ </a:t>
            </a:r>
            <a:r>
              <a:rPr lang="tr-TR"/>
              <a:t>Sadece  </a:t>
            </a:r>
            <a:r>
              <a:rPr lang="tr-TR" b="1" i="1" u="sng">
                <a:solidFill>
                  <a:srgbClr val="FF9900"/>
                </a:solidFill>
              </a:rPr>
              <a:t>bedensel</a:t>
            </a:r>
            <a:r>
              <a:rPr lang="tr-TR">
                <a:solidFill>
                  <a:srgbClr val="FF9900"/>
                </a:solidFill>
              </a:rPr>
              <a:t> </a:t>
            </a:r>
            <a:r>
              <a:rPr lang="tr-TR"/>
              <a:t>güce  dayalı   davranışlar    şiddettir.</a:t>
            </a:r>
            <a:r>
              <a:rPr lang="tr-TR" b="1"/>
              <a:t>’</a:t>
            </a:r>
          </a:p>
          <a:p>
            <a:pPr algn="just">
              <a:lnSpc>
                <a:spcPct val="90000"/>
              </a:lnSpc>
            </a:pPr>
            <a:endParaRPr lang="tr-TR" b="1"/>
          </a:p>
          <a:p>
            <a:pPr algn="just">
              <a:lnSpc>
                <a:spcPct val="90000"/>
              </a:lnSpc>
            </a:pPr>
            <a:r>
              <a:rPr lang="tr-TR" b="1"/>
              <a:t>GERÇEK </a:t>
            </a:r>
            <a:r>
              <a:rPr lang="tr-TR" i="1"/>
              <a:t>                                                Ş</a:t>
            </a:r>
            <a:r>
              <a:rPr lang="tr-TR"/>
              <a:t>iddet;  sadece  dayak   veya   vurmak  değil, </a:t>
            </a:r>
            <a:r>
              <a:rPr lang="tr-TR" b="1" i="1" u="sng">
                <a:solidFill>
                  <a:srgbClr val="FF9900"/>
                </a:solidFill>
              </a:rPr>
              <a:t>kişinin   zarar   görmesine</a:t>
            </a:r>
            <a:r>
              <a:rPr lang="tr-TR"/>
              <a:t>        neden olan             her  tür  davranış,     şiddet içeren davranıştır.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DUYGUSAL – SÖZLÜ ŞİDDET  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/>
              <a:t>Çocuğun</a:t>
            </a:r>
            <a:r>
              <a:rPr lang="tr-TR"/>
              <a:t>       </a:t>
            </a:r>
            <a:r>
              <a:rPr lang="tr-TR" b="1">
                <a:solidFill>
                  <a:srgbClr val="FF9900"/>
                </a:solidFill>
              </a:rPr>
              <a:t>kişiliğini zedeleyen, duygusal gelişimini engelleyen</a:t>
            </a:r>
            <a:r>
              <a:rPr lang="tr-TR"/>
              <a:t>         eylemlerin  tümü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 b="1"/>
              <a:t>KİŞİLİK:    </a:t>
            </a:r>
            <a:r>
              <a:rPr lang="tr-TR"/>
              <a:t>Duygu  ve  davranış   özelliklerinin birleşimidir.                                                         * Temelleri </a:t>
            </a:r>
            <a:r>
              <a:rPr lang="tr-TR" b="1"/>
              <a:t>   </a:t>
            </a:r>
            <a:r>
              <a:rPr lang="tr-TR" b="1">
                <a:solidFill>
                  <a:srgbClr val="FF9900"/>
                </a:solidFill>
              </a:rPr>
              <a:t>5-6</a:t>
            </a:r>
            <a:r>
              <a:rPr lang="tr-TR" b="1"/>
              <a:t>   </a:t>
            </a:r>
            <a:r>
              <a:rPr lang="tr-TR"/>
              <a:t> yaşına  kadar  atılır.                  * Sevgi,   bakım,   hoşgörü  ve  ilgiyle   gelişir.                 * Bunlardan  özellikle  </a:t>
            </a:r>
            <a:r>
              <a:rPr lang="tr-TR" b="1">
                <a:solidFill>
                  <a:srgbClr val="FF9900"/>
                </a:solidFill>
              </a:rPr>
              <a:t>sevgiden</a:t>
            </a:r>
            <a:r>
              <a:rPr lang="tr-TR" b="1"/>
              <a:t> </a:t>
            </a:r>
            <a:r>
              <a:rPr lang="tr-TR"/>
              <a:t> yoksun olan  biri </a:t>
            </a:r>
            <a:r>
              <a:rPr lang="tr-TR" i="1" u="sng"/>
              <a:t>dengeli ve sağlıklı bir kişilik</a:t>
            </a:r>
            <a:r>
              <a:rPr lang="tr-TR" b="1" i="1"/>
              <a:t>  </a:t>
            </a:r>
            <a:r>
              <a:rPr lang="tr-TR"/>
              <a:t>geliştiremez.</a:t>
            </a:r>
          </a:p>
          <a:p>
            <a:pPr>
              <a:buFont typeface="Wingdings" pitchFamily="2" charset="2"/>
              <a:buNone/>
            </a:pPr>
            <a:r>
              <a:rPr lang="tr-TR"/>
              <a:t>                                                                        ( )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DUYGUSAL – SÖZLÜ ŞİDDET  DAVRANIŞLARI  (1)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Sürekli     </a:t>
            </a:r>
            <a:r>
              <a:rPr lang="tr-TR" u="sng"/>
              <a:t>eleştirmek</a:t>
            </a:r>
          </a:p>
          <a:p>
            <a:r>
              <a:rPr lang="tr-TR"/>
              <a:t>Görüşlerini  –  çalışmalarını      </a:t>
            </a:r>
            <a:r>
              <a:rPr lang="tr-TR" u="sng"/>
              <a:t>küçümsemek</a:t>
            </a:r>
          </a:p>
          <a:p>
            <a:r>
              <a:rPr lang="tr-TR"/>
              <a:t>Kararlara   katılımını   –   </a:t>
            </a:r>
            <a:r>
              <a:rPr lang="tr-TR" u="sng"/>
              <a:t>karar      vermesini</a:t>
            </a:r>
            <a:r>
              <a:rPr lang="tr-TR"/>
              <a:t> engellemek</a:t>
            </a:r>
          </a:p>
          <a:p>
            <a:r>
              <a:rPr lang="tr-TR"/>
              <a:t>Sürekli     </a:t>
            </a:r>
            <a:r>
              <a:rPr lang="tr-TR" u="sng"/>
              <a:t>sorguya</a:t>
            </a:r>
            <a:r>
              <a:rPr lang="tr-TR"/>
              <a:t>    çekmek</a:t>
            </a:r>
          </a:p>
          <a:p>
            <a:r>
              <a:rPr lang="tr-TR"/>
              <a:t>Sık  sık  </a:t>
            </a:r>
            <a:r>
              <a:rPr lang="tr-TR" u="sng"/>
              <a:t>bağırmak</a:t>
            </a:r>
            <a:r>
              <a:rPr lang="tr-TR"/>
              <a:t>          * Küfür etmek</a:t>
            </a:r>
          </a:p>
          <a:p>
            <a:r>
              <a:rPr lang="tr-TR" u="sng"/>
              <a:t>Aşağılamak </a:t>
            </a:r>
            <a:r>
              <a:rPr lang="tr-TR"/>
              <a:t>            * Aşağılayıcı </a:t>
            </a:r>
            <a:r>
              <a:rPr lang="tr-TR" u="sng"/>
              <a:t>isim takmak</a:t>
            </a:r>
          </a:p>
          <a:p>
            <a:r>
              <a:rPr lang="tr-TR"/>
              <a:t>Kapasite  ve  isteklerini   sürekli   </a:t>
            </a:r>
            <a:r>
              <a:rPr lang="tr-TR" u="sng"/>
              <a:t>kötülemek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DUYGUSAL – SÖZLÜ ŞİDDET  DAVRANIŞLARI 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u="sng"/>
              <a:t>Hakaret</a:t>
            </a:r>
            <a:r>
              <a:rPr lang="tr-TR"/>
              <a:t>    etmek</a:t>
            </a:r>
          </a:p>
          <a:p>
            <a:r>
              <a:rPr lang="tr-TR" u="sng"/>
              <a:t>Tehdit</a:t>
            </a:r>
            <a:r>
              <a:rPr lang="tr-TR"/>
              <a:t>    etmek</a:t>
            </a:r>
          </a:p>
          <a:p>
            <a:r>
              <a:rPr lang="tr-TR" u="sng"/>
              <a:t>İftira</a:t>
            </a:r>
            <a:r>
              <a:rPr lang="tr-TR"/>
              <a:t>    etmek</a:t>
            </a:r>
          </a:p>
          <a:p>
            <a:r>
              <a:rPr lang="tr-TR" u="sng"/>
              <a:t>Göz   dağı</a:t>
            </a:r>
            <a:r>
              <a:rPr lang="tr-TR"/>
              <a:t>   vermek</a:t>
            </a:r>
          </a:p>
          <a:p>
            <a:r>
              <a:rPr lang="tr-TR" u="sng"/>
              <a:t>Sevgiden mahrum</a:t>
            </a:r>
            <a:r>
              <a:rPr lang="tr-TR"/>
              <a:t> bırakmak</a:t>
            </a:r>
          </a:p>
          <a:p>
            <a:r>
              <a:rPr lang="tr-TR" u="sng"/>
              <a:t>Kıyaslamak</a:t>
            </a:r>
          </a:p>
          <a:p>
            <a:r>
              <a:rPr lang="tr-TR"/>
              <a:t>Kapasitesinin üzerinde </a:t>
            </a:r>
            <a:r>
              <a:rPr lang="tr-TR" u="sng"/>
              <a:t>beklentide</a:t>
            </a:r>
            <a:r>
              <a:rPr lang="tr-TR"/>
              <a:t> bulunmak</a:t>
            </a:r>
          </a:p>
          <a:p>
            <a:r>
              <a:rPr lang="tr-TR"/>
              <a:t>‘ İyiliğini istiyorum’ adına ….</a:t>
            </a:r>
            <a:r>
              <a:rPr lang="tr-TR" u="sng"/>
              <a:t>duygu sömürüsü</a:t>
            </a:r>
          </a:p>
          <a:p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/>
              <a:t>DUYGUSAL – SÖZLÜ ŞİDDETE MARUZ KALAN ÇOCUK   (1)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Kendini ifade etmekte –başkalarını anlamakta zorlanır.                                                           </a:t>
            </a:r>
            <a:r>
              <a:rPr lang="tr-TR" b="1" i="1"/>
              <a:t>* </a:t>
            </a:r>
            <a:r>
              <a:rPr lang="tr-TR" b="1" i="1">
                <a:solidFill>
                  <a:srgbClr val="FF9900"/>
                </a:solidFill>
              </a:rPr>
              <a:t>Zihinsel - duygusal gelişimde duraklama</a:t>
            </a:r>
          </a:p>
          <a:p>
            <a:r>
              <a:rPr lang="tr-TR"/>
              <a:t>Çevresini  tehdit  olarak  algılar,  çevresine güvenmez.                                                      </a:t>
            </a:r>
            <a:r>
              <a:rPr lang="tr-TR" b="1" i="1"/>
              <a:t>* </a:t>
            </a:r>
            <a:r>
              <a:rPr lang="tr-TR" b="1" i="1">
                <a:solidFill>
                  <a:srgbClr val="FF9900"/>
                </a:solidFill>
              </a:rPr>
              <a:t>Çevresine  uyum   sağlamakta  zorlanır</a:t>
            </a:r>
            <a:r>
              <a:rPr lang="tr-TR"/>
              <a:t> </a:t>
            </a:r>
          </a:p>
          <a:p>
            <a:r>
              <a:rPr lang="tr-TR"/>
              <a:t>Kişiliği    kabul   görmediği   için   kendine  ait olumsuz   duygu    ve   düşünce    geliştirir.    </a:t>
            </a:r>
            <a:r>
              <a:rPr lang="tr-TR" b="1" i="1"/>
              <a:t>* </a:t>
            </a:r>
            <a:r>
              <a:rPr lang="tr-TR" b="1" i="1">
                <a:solidFill>
                  <a:srgbClr val="FF9900"/>
                </a:solidFill>
              </a:rPr>
              <a:t>Özgüveni düşük,   güvensiz,  çekingen</a:t>
            </a:r>
            <a:r>
              <a:rPr lang="tr-TR" b="1" i="1"/>
              <a:t> </a:t>
            </a:r>
          </a:p>
          <a:p>
            <a:endParaRPr lang="tr-TR" b="1" i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 descr="0758110-R2-018-7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76250"/>
            <a:ext cx="9144000" cy="5965825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/>
              <a:t>DUYGUSAL – SÖZLÜ ŞİDDETE MARUZ KALAN ÇOCUK  (2)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Kendini   bir   yere   ait   hissetmez,           aidiyet   duygusu    gelişmez                                            </a:t>
            </a:r>
            <a:r>
              <a:rPr lang="tr-TR" b="1"/>
              <a:t>* </a:t>
            </a:r>
            <a:r>
              <a:rPr lang="tr-TR" b="1">
                <a:solidFill>
                  <a:srgbClr val="FF9900"/>
                </a:solidFill>
              </a:rPr>
              <a:t>Madde - nesnelere   bağımlılık    geliştirir, aşırı  kaygı   korkular   yaşar</a:t>
            </a:r>
          </a:p>
          <a:p>
            <a:endParaRPr lang="tr-TR"/>
          </a:p>
          <a:p>
            <a:r>
              <a:rPr lang="tr-TR"/>
              <a:t>İlgi</a:t>
            </a:r>
            <a:r>
              <a:rPr lang="tr-TR" i="1"/>
              <a:t> </a:t>
            </a:r>
            <a:r>
              <a:rPr lang="tr-TR"/>
              <a:t> görmediği  için  </a:t>
            </a:r>
            <a:r>
              <a:rPr lang="tr-TR" i="1" u="sng"/>
              <a:t>yaşama   sevincini</a:t>
            </a:r>
            <a:r>
              <a:rPr lang="tr-TR"/>
              <a:t>  yitirir  </a:t>
            </a:r>
            <a:r>
              <a:rPr lang="tr-TR" b="1"/>
              <a:t>* </a:t>
            </a:r>
            <a:r>
              <a:rPr lang="tr-TR" b="1">
                <a:solidFill>
                  <a:srgbClr val="FF9900"/>
                </a:solidFill>
              </a:rPr>
              <a:t>İçedönük-saldırgan, kendine zarar verme</a:t>
            </a:r>
            <a:r>
              <a:rPr lang="tr-TR"/>
              <a:t> </a:t>
            </a:r>
            <a:r>
              <a:rPr lang="tr-TR" b="1"/>
              <a:t>* </a:t>
            </a:r>
            <a:r>
              <a:rPr lang="tr-TR" b="1">
                <a:solidFill>
                  <a:srgbClr val="FF9900"/>
                </a:solidFill>
              </a:rPr>
              <a:t>Yalan,   çalma,   alt ıslatma,  tırnak yeme, parmak emme  gibi davranış bozuklukları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CİNSEL ŞİDDET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i="1" u="sng"/>
              <a:t>KİŞİNİN  </a:t>
            </a:r>
            <a:r>
              <a:rPr lang="tr-TR"/>
              <a:t>                                                      *karşısındakinin    istememesine,                        * kabul    etmemesine,                                                   * farkında   olmamasına   (özellikle çocuklar) </a:t>
            </a:r>
            <a:r>
              <a:rPr lang="tr-TR" b="1">
                <a:solidFill>
                  <a:srgbClr val="FF9900"/>
                </a:solidFill>
              </a:rPr>
              <a:t>rağmen   </a:t>
            </a:r>
            <a:r>
              <a:rPr lang="tr-TR" b="1"/>
              <a:t> </a:t>
            </a:r>
            <a:r>
              <a:rPr lang="tr-TR"/>
              <a:t>                                                                               * fiziksel,  duygusal,  sosyal,  psikolojik  güç </a:t>
            </a:r>
            <a:r>
              <a:rPr lang="tr-TR" b="1">
                <a:solidFill>
                  <a:srgbClr val="FF9900"/>
                </a:solidFill>
              </a:rPr>
              <a:t>kullanarak</a:t>
            </a:r>
            <a:r>
              <a:rPr lang="tr-TR"/>
              <a:t>,                                                                         * </a:t>
            </a:r>
            <a:r>
              <a:rPr lang="tr-TR" i="1"/>
              <a:t>cinsel   haz   almak   amacıyla</a:t>
            </a:r>
            <a:r>
              <a:rPr lang="tr-TR"/>
              <a:t>                                  birinden   </a:t>
            </a:r>
            <a:r>
              <a:rPr lang="tr-TR" b="1">
                <a:solidFill>
                  <a:srgbClr val="FF9900"/>
                </a:solidFill>
              </a:rPr>
              <a:t>yararlanması</a:t>
            </a:r>
            <a:r>
              <a:rPr lang="tr-TR" b="1"/>
              <a:t> </a:t>
            </a:r>
          </a:p>
          <a:p>
            <a:pPr>
              <a:buFont typeface="Wingdings" pitchFamily="2" charset="2"/>
              <a:buNone/>
            </a:pPr>
            <a:r>
              <a:rPr lang="tr-TR" b="1"/>
              <a:t>                                                                        </a:t>
            </a:r>
            <a:r>
              <a:rPr lang="tr-TR"/>
              <a:t>( 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CİNSEL ŞİDDET DAVRANIŞLARI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600" i="1" u="sng"/>
              <a:t>İstemediği</a:t>
            </a:r>
            <a:r>
              <a:rPr lang="tr-TR" sz="2600"/>
              <a:t>         cinsel    ilişkiye    zorlamak</a:t>
            </a:r>
          </a:p>
          <a:p>
            <a:pPr>
              <a:lnSpc>
                <a:spcPct val="90000"/>
              </a:lnSpc>
            </a:pPr>
            <a:r>
              <a:rPr lang="tr-TR" sz="2600" i="1" u="sng"/>
              <a:t>Başkalarıyla</a:t>
            </a:r>
            <a:r>
              <a:rPr lang="tr-TR" sz="2600"/>
              <a:t>        cinsel    ilişkiye    zorlamak</a:t>
            </a:r>
          </a:p>
          <a:p>
            <a:pPr>
              <a:lnSpc>
                <a:spcPct val="90000"/>
              </a:lnSpc>
            </a:pPr>
            <a:r>
              <a:rPr lang="tr-TR" sz="2600" i="1" u="sng"/>
              <a:t>Tecavüz</a:t>
            </a:r>
          </a:p>
          <a:p>
            <a:pPr>
              <a:lnSpc>
                <a:spcPct val="90000"/>
              </a:lnSpc>
            </a:pPr>
            <a:r>
              <a:rPr lang="tr-TR" sz="2600">
                <a:solidFill>
                  <a:srgbClr val="000099"/>
                </a:solidFill>
              </a:rPr>
              <a:t>* * *</a:t>
            </a:r>
            <a:r>
              <a:rPr lang="tr-TR" sz="2600"/>
              <a:t>  Cinsel     olarak    kişiyi       </a:t>
            </a:r>
            <a:r>
              <a:rPr lang="tr-TR" sz="2600" i="1" u="sng"/>
              <a:t>korkutan  ve  kıran  </a:t>
            </a:r>
            <a:r>
              <a:rPr lang="tr-TR" sz="2600"/>
              <a:t>    söz   ve   davranışta     bulunmak</a:t>
            </a:r>
          </a:p>
          <a:p>
            <a:pPr>
              <a:lnSpc>
                <a:spcPct val="90000"/>
              </a:lnSpc>
            </a:pPr>
            <a:r>
              <a:rPr lang="tr-TR" sz="2600"/>
              <a:t>Sözlü-yazılı-tl.   Cinsel  içerikli    </a:t>
            </a:r>
            <a:r>
              <a:rPr lang="tr-TR" sz="2600" i="1" u="sng"/>
              <a:t>tacizde</a:t>
            </a:r>
            <a:r>
              <a:rPr lang="tr-TR" sz="2600"/>
              <a:t>     bulunmak </a:t>
            </a:r>
          </a:p>
          <a:p>
            <a:pPr>
              <a:lnSpc>
                <a:spcPct val="90000"/>
              </a:lnSpc>
            </a:pPr>
            <a:r>
              <a:rPr lang="tr-TR" sz="2600"/>
              <a:t>Namus  ve  töre    nedeniyle     </a:t>
            </a:r>
            <a:r>
              <a:rPr lang="tr-TR" sz="2600" i="1" u="sng"/>
              <a:t>baskı</a:t>
            </a:r>
            <a:r>
              <a:rPr lang="tr-TR" sz="2600"/>
              <a:t>     uygulamak</a:t>
            </a:r>
          </a:p>
          <a:p>
            <a:pPr>
              <a:lnSpc>
                <a:spcPct val="90000"/>
              </a:lnSpc>
            </a:pPr>
            <a:r>
              <a:rPr lang="tr-TR" sz="2600">
                <a:solidFill>
                  <a:srgbClr val="000099"/>
                </a:solidFill>
              </a:rPr>
              <a:t>* * *</a:t>
            </a:r>
            <a:r>
              <a:rPr lang="tr-TR" sz="2600"/>
              <a:t>  Cinsel    haz    almak      için      ÇOCUKTAN           (sevgi, ilgi, oyun v.b. yaklaşımlarla)     </a:t>
            </a:r>
            <a:r>
              <a:rPr lang="tr-TR" sz="2600" i="1" u="sng"/>
              <a:t>yararlanılması</a:t>
            </a:r>
          </a:p>
          <a:p>
            <a:pPr>
              <a:lnSpc>
                <a:spcPct val="90000"/>
              </a:lnSpc>
            </a:pPr>
            <a:r>
              <a:rPr lang="tr-TR" sz="2600"/>
              <a:t>Cinsiyetinin   </a:t>
            </a:r>
            <a:r>
              <a:rPr lang="tr-TR" sz="2600" i="1" u="sng"/>
              <a:t>aşağılanması </a:t>
            </a:r>
            <a:r>
              <a:rPr lang="tr-TR" sz="2600"/>
              <a:t>   (kadın, erkek, eşcinsel)</a:t>
            </a:r>
            <a:r>
              <a:rPr lang="tr-TR" sz="2600" i="1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CİNSEL ŞİDDETE MARUZ KALAN ÇOCUK 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Bedensel – cinsel    sağlık </a:t>
            </a:r>
          </a:p>
          <a:p>
            <a:pPr>
              <a:lnSpc>
                <a:spcPct val="90000"/>
              </a:lnSpc>
            </a:pPr>
            <a:r>
              <a:rPr lang="tr-TR"/>
              <a:t>Kişisel   gelişim  ve  kimlik        + Güven</a:t>
            </a:r>
          </a:p>
          <a:p>
            <a:pPr>
              <a:lnSpc>
                <a:spcPct val="90000"/>
              </a:lnSpc>
            </a:pPr>
            <a:r>
              <a:rPr lang="tr-TR"/>
              <a:t>Çevreyle uyum, sosyal yaşam(Asos.-antisos.)</a:t>
            </a:r>
          </a:p>
          <a:p>
            <a:pPr>
              <a:lnSpc>
                <a:spcPct val="90000"/>
              </a:lnSpc>
            </a:pPr>
            <a:r>
              <a:rPr lang="tr-TR"/>
              <a:t>Kişiler   arası   iletişim</a:t>
            </a:r>
          </a:p>
          <a:p>
            <a:pPr>
              <a:lnSpc>
                <a:spcPct val="90000"/>
              </a:lnSpc>
            </a:pPr>
            <a:r>
              <a:rPr lang="tr-TR"/>
              <a:t>Davranış    bozuklukları </a:t>
            </a:r>
          </a:p>
          <a:p>
            <a:pPr>
              <a:lnSpc>
                <a:spcPct val="90000"/>
              </a:lnSpc>
            </a:pPr>
            <a:r>
              <a:rPr lang="tr-TR"/>
              <a:t>Karşı   cinsle   sorun</a:t>
            </a:r>
          </a:p>
          <a:p>
            <a:pPr>
              <a:lnSpc>
                <a:spcPct val="90000"/>
              </a:lnSpc>
            </a:pPr>
            <a:r>
              <a:rPr lang="tr-TR"/>
              <a:t>Korkular   kaygılar</a:t>
            </a:r>
          </a:p>
          <a:p>
            <a:pPr>
              <a:lnSpc>
                <a:spcPct val="90000"/>
              </a:lnSpc>
            </a:pPr>
            <a:r>
              <a:rPr lang="tr-TR"/>
              <a:t>Toplumsal   cinsel   rolleri yaşayamama</a:t>
            </a:r>
          </a:p>
          <a:p>
            <a:pPr>
              <a:lnSpc>
                <a:spcPct val="90000"/>
              </a:lnSpc>
            </a:pPr>
            <a:r>
              <a:rPr lang="tr-TR"/>
              <a:t>Yetişkinliğe geçişte zorluk yaşar (Yetşk. ço.) 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TOPLUMSAL İLİŞKİLERİ SINIRLAYICI ŞİDDET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u="sng"/>
              <a:t>Bireyselliğin  yaşanmasına</a:t>
            </a:r>
            <a:r>
              <a:rPr lang="tr-TR"/>
              <a:t>    izin    vermeme  </a:t>
            </a:r>
          </a:p>
          <a:p>
            <a:pPr>
              <a:lnSpc>
                <a:spcPct val="90000"/>
              </a:lnSpc>
            </a:pPr>
            <a:r>
              <a:rPr lang="tr-TR" u="sng"/>
              <a:t>Varlığı - kişisel kabulü</a:t>
            </a:r>
            <a:r>
              <a:rPr lang="tr-TR"/>
              <a:t>    engelleyici   tutum</a:t>
            </a:r>
          </a:p>
          <a:p>
            <a:pPr>
              <a:lnSpc>
                <a:spcPct val="90000"/>
              </a:lnSpc>
            </a:pPr>
            <a:r>
              <a:rPr lang="tr-TR" u="sng"/>
              <a:t>Kendini  gerçekleştirmesine</a:t>
            </a:r>
            <a:r>
              <a:rPr lang="tr-TR"/>
              <a:t>   ket   vurma</a:t>
            </a:r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* </a:t>
            </a:r>
            <a:r>
              <a:rPr lang="tr-TR" b="1" i="1">
                <a:solidFill>
                  <a:srgbClr val="FF9900"/>
                </a:solidFill>
              </a:rPr>
              <a:t>Sınırlayıcı</a:t>
            </a:r>
          </a:p>
          <a:p>
            <a:pPr>
              <a:lnSpc>
                <a:spcPct val="90000"/>
              </a:lnSpc>
            </a:pPr>
            <a:r>
              <a:rPr lang="tr-TR"/>
              <a:t>* </a:t>
            </a:r>
            <a:r>
              <a:rPr lang="tr-TR" b="1" i="1">
                <a:solidFill>
                  <a:srgbClr val="FF9900"/>
                </a:solidFill>
              </a:rPr>
              <a:t>Engelleyici</a:t>
            </a:r>
          </a:p>
          <a:p>
            <a:pPr>
              <a:lnSpc>
                <a:spcPct val="90000"/>
              </a:lnSpc>
            </a:pPr>
            <a:r>
              <a:rPr lang="tr-TR"/>
              <a:t>* </a:t>
            </a:r>
            <a:r>
              <a:rPr lang="tr-TR" b="1" i="1">
                <a:solidFill>
                  <a:srgbClr val="FF9900"/>
                </a:solidFill>
              </a:rPr>
              <a:t>Yasaklayıcı</a:t>
            </a:r>
            <a:r>
              <a:rPr lang="tr-TR" b="1" i="1"/>
              <a:t> </a:t>
            </a:r>
            <a:r>
              <a:rPr lang="tr-TR" i="1"/>
              <a:t> </a:t>
            </a:r>
          </a:p>
          <a:p>
            <a:pPr>
              <a:lnSpc>
                <a:spcPct val="90000"/>
              </a:lnSpc>
            </a:pPr>
            <a:r>
              <a:rPr lang="tr-TR" b="1"/>
              <a:t>‘</a:t>
            </a:r>
            <a:r>
              <a:rPr lang="tr-TR" b="1">
                <a:solidFill>
                  <a:srgbClr val="000099"/>
                </a:solidFill>
              </a:rPr>
              <a:t>PSİKO - SOSYAL    KİŞİLİK     GELİŞİMİNİ OLUMSUZ     YÖNDE    ETKİLER</a:t>
            </a:r>
            <a:r>
              <a:rPr lang="tr-TR" b="1"/>
              <a:t>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/>
              <a:t>                                                                        </a:t>
            </a:r>
            <a:r>
              <a:rPr lang="tr-TR"/>
              <a:t>( 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TOPLUMSAL İLİŞKİLERİ SINIRLANDIRICI ŞİDDET DAVRANIŞLARI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Ailesi,   arkadaşları,   komşuları   ile </a:t>
            </a:r>
            <a:r>
              <a:rPr lang="tr-TR" b="1">
                <a:solidFill>
                  <a:srgbClr val="FF9900"/>
                </a:solidFill>
              </a:rPr>
              <a:t>görüşmesini </a:t>
            </a:r>
            <a:r>
              <a:rPr lang="tr-TR" b="1"/>
              <a:t> </a:t>
            </a:r>
            <a:r>
              <a:rPr lang="tr-TR"/>
              <a:t> yasaklamak</a:t>
            </a:r>
          </a:p>
          <a:p>
            <a:pPr>
              <a:lnSpc>
                <a:spcPct val="90000"/>
              </a:lnSpc>
            </a:pPr>
            <a:r>
              <a:rPr lang="tr-TR"/>
              <a:t>Evden   </a:t>
            </a:r>
            <a:r>
              <a:rPr lang="tr-TR" b="1">
                <a:solidFill>
                  <a:srgbClr val="FF9900"/>
                </a:solidFill>
              </a:rPr>
              <a:t>dışarı</a:t>
            </a:r>
            <a:r>
              <a:rPr lang="tr-TR" b="1"/>
              <a:t> </a:t>
            </a:r>
            <a:r>
              <a:rPr lang="tr-TR"/>
              <a:t>  çıkmasını   yasaklamak</a:t>
            </a:r>
          </a:p>
          <a:p>
            <a:pPr>
              <a:lnSpc>
                <a:spcPct val="90000"/>
              </a:lnSpc>
            </a:pPr>
            <a:r>
              <a:rPr lang="tr-TR"/>
              <a:t>Başkalarının   yanında   </a:t>
            </a:r>
            <a:r>
              <a:rPr lang="tr-TR" b="1">
                <a:solidFill>
                  <a:srgbClr val="FF9900"/>
                </a:solidFill>
              </a:rPr>
              <a:t>aşağılamak</a:t>
            </a:r>
          </a:p>
          <a:p>
            <a:pPr>
              <a:lnSpc>
                <a:spcPct val="90000"/>
              </a:lnSpc>
            </a:pPr>
            <a:r>
              <a:rPr lang="tr-TR"/>
              <a:t>Özel yaşam, </a:t>
            </a:r>
            <a:r>
              <a:rPr lang="tr-TR" b="1">
                <a:solidFill>
                  <a:srgbClr val="FF9900"/>
                </a:solidFill>
              </a:rPr>
              <a:t>mahremiyet</a:t>
            </a:r>
            <a:r>
              <a:rPr lang="tr-TR"/>
              <a:t> hakkı tanımamak</a:t>
            </a:r>
          </a:p>
          <a:p>
            <a:pPr>
              <a:lnSpc>
                <a:spcPct val="90000"/>
              </a:lnSpc>
            </a:pPr>
            <a:r>
              <a:rPr lang="tr-TR"/>
              <a:t>Namus ve töre  nedeniyle  </a:t>
            </a:r>
            <a:r>
              <a:rPr lang="tr-TR" b="1">
                <a:solidFill>
                  <a:srgbClr val="FF9900"/>
                </a:solidFill>
              </a:rPr>
              <a:t>baskı</a:t>
            </a:r>
            <a:r>
              <a:rPr lang="tr-TR" b="1"/>
              <a:t> </a:t>
            </a:r>
            <a:r>
              <a:rPr lang="tr-TR"/>
              <a:t> uygulamak</a:t>
            </a:r>
          </a:p>
          <a:p>
            <a:pPr>
              <a:lnSpc>
                <a:spcPct val="90000"/>
              </a:lnSpc>
            </a:pPr>
            <a:r>
              <a:rPr lang="tr-TR" b="1">
                <a:solidFill>
                  <a:srgbClr val="FF9900"/>
                </a:solidFill>
              </a:rPr>
              <a:t>Zorla</a:t>
            </a:r>
            <a:r>
              <a:rPr lang="tr-TR" b="1"/>
              <a:t>-</a:t>
            </a:r>
            <a:r>
              <a:rPr lang="tr-TR"/>
              <a:t> istemediği  birisiyle  evlendirmek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TOPLUMSAL İLŞKİLERİ SINIRLAYICI ŞİDDETE MARUZ KALAN ÇOCUK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  <a:p>
            <a:r>
              <a:rPr lang="tr-TR"/>
              <a:t>Özgüven eksikliği,  güvensizlik</a:t>
            </a:r>
          </a:p>
          <a:p>
            <a:r>
              <a:rPr lang="tr-TR"/>
              <a:t>Pasif- saldırgan…  (kişilik bozuklukları)</a:t>
            </a:r>
          </a:p>
          <a:p>
            <a:r>
              <a:rPr lang="tr-TR"/>
              <a:t>Çevreye uyum  -   sosyal becerilerde   sorun</a:t>
            </a:r>
          </a:p>
          <a:p>
            <a:r>
              <a:rPr lang="tr-TR"/>
              <a:t>Psiko - sosyal   gelişim   sorunları                           </a:t>
            </a:r>
          </a:p>
          <a:p>
            <a:r>
              <a:rPr lang="tr-TR"/>
              <a:t>Davranış   bozuklukları</a:t>
            </a:r>
          </a:p>
          <a:p>
            <a:r>
              <a:rPr lang="tr-TR"/>
              <a:t>Depressif    belirtiler  v.b.    rahatsızlıklar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EKONOMİK ŞİDDET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Kişinin;                                                                               </a:t>
            </a:r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 b="1"/>
              <a:t>EKONOMİK  </a:t>
            </a:r>
            <a:r>
              <a:rPr lang="tr-TR"/>
              <a:t>                                                                       * </a:t>
            </a:r>
            <a:r>
              <a:rPr lang="tr-TR" b="1">
                <a:solidFill>
                  <a:srgbClr val="FF9900"/>
                </a:solidFill>
              </a:rPr>
              <a:t>kazancını  </a:t>
            </a:r>
            <a:r>
              <a:rPr lang="tr-TR">
                <a:solidFill>
                  <a:srgbClr val="FF9900"/>
                </a:solidFill>
              </a:rPr>
              <a:t>   </a:t>
            </a:r>
            <a:r>
              <a:rPr lang="tr-TR"/>
              <a:t>                                                                            * </a:t>
            </a:r>
            <a:r>
              <a:rPr lang="tr-TR" b="1">
                <a:solidFill>
                  <a:srgbClr val="FF9900"/>
                </a:solidFill>
              </a:rPr>
              <a:t>kazanma   hakkını</a:t>
            </a:r>
            <a:r>
              <a:rPr lang="tr-TR"/>
              <a:t>                                                                   * </a:t>
            </a:r>
            <a:r>
              <a:rPr lang="tr-TR" b="1">
                <a:solidFill>
                  <a:srgbClr val="FF9900"/>
                </a:solidFill>
              </a:rPr>
              <a:t>enerji,   güç  ve   yetilerini</a:t>
            </a:r>
            <a:r>
              <a:rPr lang="tr-TR"/>
              <a:t>                                                                                                                                 </a:t>
            </a:r>
            <a:r>
              <a:rPr lang="tr-TR" i="1" u="sng"/>
              <a:t>kendi yararına</a:t>
            </a:r>
            <a:r>
              <a:rPr lang="tr-TR"/>
              <a:t>   </a:t>
            </a:r>
            <a:r>
              <a:rPr lang="tr-TR" i="1" u="sng"/>
              <a:t>kötüye   kullanma</a:t>
            </a:r>
          </a:p>
          <a:p>
            <a:pPr>
              <a:lnSpc>
                <a:spcPct val="90000"/>
              </a:lnSpc>
            </a:pPr>
            <a:endParaRPr lang="tr-TR" b="1"/>
          </a:p>
          <a:p>
            <a:pPr>
              <a:lnSpc>
                <a:spcPct val="90000"/>
              </a:lnSpc>
            </a:pPr>
            <a:r>
              <a:rPr lang="tr-TR" b="1"/>
              <a:t>ÇALIŞTIRILAN ÇOCUKLAR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/>
              <a:t>                                                                        </a:t>
            </a:r>
            <a:r>
              <a:rPr lang="tr-TR"/>
              <a:t>( )</a:t>
            </a:r>
            <a:r>
              <a:rPr lang="tr-TR" b="1"/>
              <a:t>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/>
              <a:t>EKONOMİK ŞİDDET DAVRANIŞLARI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Parasını   almak,   geri   vermemek</a:t>
            </a:r>
          </a:p>
          <a:p>
            <a:r>
              <a:rPr lang="tr-TR"/>
              <a:t>İstemediği   bir   işte   zorla    çalıştırmak</a:t>
            </a:r>
          </a:p>
          <a:p>
            <a:r>
              <a:rPr lang="tr-TR"/>
              <a:t>Zorla    çalıştırmak</a:t>
            </a:r>
          </a:p>
          <a:p>
            <a:r>
              <a:rPr lang="tr-TR"/>
              <a:t>İstediği    halde    çalıştırmamak</a:t>
            </a:r>
          </a:p>
          <a:p>
            <a:r>
              <a:rPr lang="tr-TR"/>
              <a:t>Eline   hiç    para    vermemek  </a:t>
            </a:r>
            <a:r>
              <a:rPr lang="tr-TR" i="1"/>
              <a:t>gibi</a:t>
            </a:r>
          </a:p>
          <a:p>
            <a:endParaRPr lang="tr-TR" i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EKONOMİK ŞİDDETE MARUZ KALAN ÇOCUK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Başkalarına     </a:t>
            </a:r>
            <a:r>
              <a:rPr lang="tr-TR" u="sng"/>
              <a:t>güvenmez</a:t>
            </a:r>
            <a:r>
              <a:rPr lang="tr-TR"/>
              <a:t> </a:t>
            </a:r>
          </a:p>
          <a:p>
            <a:r>
              <a:rPr lang="tr-TR"/>
              <a:t>Yakınlarından    </a:t>
            </a:r>
            <a:r>
              <a:rPr lang="tr-TR" u="sng"/>
              <a:t>uzaklaşır </a:t>
            </a:r>
          </a:p>
          <a:p>
            <a:r>
              <a:rPr lang="tr-TR"/>
              <a:t>Güçlü    hissetmek    ve    ihtiyaçlarını karşılamak    için   </a:t>
            </a:r>
            <a:r>
              <a:rPr lang="tr-TR" u="sng"/>
              <a:t>çeşitli    yollar</a:t>
            </a:r>
            <a:r>
              <a:rPr lang="tr-TR"/>
              <a:t>   arar </a:t>
            </a:r>
          </a:p>
          <a:p>
            <a:r>
              <a:rPr lang="tr-TR" u="sng"/>
              <a:t>Kızgınlık – korku</a:t>
            </a:r>
            <a:r>
              <a:rPr lang="tr-TR"/>
              <a:t>     duyar </a:t>
            </a:r>
          </a:p>
          <a:p>
            <a:r>
              <a:rPr lang="tr-TR" u="sng"/>
              <a:t>Duygularını</a:t>
            </a:r>
            <a:r>
              <a:rPr lang="tr-TR"/>
              <a:t>    ifade   edemez </a:t>
            </a:r>
          </a:p>
          <a:p>
            <a:r>
              <a:rPr lang="tr-TR" u="sng"/>
              <a:t>Saldırgan</a:t>
            </a:r>
            <a:r>
              <a:rPr lang="tr-TR"/>
              <a:t>   yada   aşırı    </a:t>
            </a:r>
            <a:r>
              <a:rPr lang="tr-TR" u="sng"/>
              <a:t>pasif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ÇOCUK VE ŞİDDET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tr-TR"/>
              <a:t>ÇOCUKLARIN                            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b="1" i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solidFill>
                  <a:srgbClr val="FF9900"/>
                </a:solidFill>
              </a:rPr>
              <a:t>bedensel     ve     duygusal      gelişimlerini</a:t>
            </a:r>
            <a:r>
              <a:rPr lang="tr-TR"/>
              <a:t>      etkileyen    faktörlerin    başında                     onlara    karşı    uygulanan                      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solidFill>
                  <a:srgbClr val="FF9900"/>
                </a:solidFill>
              </a:rPr>
              <a:t>şiddet,  istismar   ve   ihmal</a:t>
            </a:r>
            <a:r>
              <a:rPr lang="tr-TR"/>
              <a:t>                                       gelmektedir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                                                                       (?)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AİLE İÇİ ŞİDDET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900"/>
              <a:t>    </a:t>
            </a:r>
            <a:r>
              <a:rPr lang="tr-TR" sz="2600"/>
              <a:t>Bir  kişinin     eşine,    çocuklarına,    anne-babasına, kardeşlerine   ve/veya   yakın   akrabalarına   yönelik  uyguladığı        </a:t>
            </a:r>
            <a:r>
              <a:rPr lang="tr-TR" sz="2600" b="1">
                <a:solidFill>
                  <a:srgbClr val="FF9900"/>
                </a:solidFill>
              </a:rPr>
              <a:t>her   türlü   saldırgan   davranıştır</a:t>
            </a:r>
            <a:r>
              <a:rPr lang="tr-TR" sz="2600">
                <a:solidFill>
                  <a:srgbClr val="FF99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tr-TR" sz="2600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600"/>
              <a:t>Kaba  kuvvet,   aşağılama,  tehdit etme,  küfür etme, ekonomik    özgürlüğü   kısıtlama,                       zorla evlendirme   ve   cinsel  olarak  zorlama      </a:t>
            </a:r>
            <a:r>
              <a:rPr lang="tr-TR" sz="2600" i="1"/>
              <a:t>gibi </a:t>
            </a:r>
          </a:p>
          <a:p>
            <a:pPr>
              <a:lnSpc>
                <a:spcPct val="80000"/>
              </a:lnSpc>
            </a:pPr>
            <a:endParaRPr lang="tr-TR" sz="2600"/>
          </a:p>
          <a:p>
            <a:pPr>
              <a:lnSpc>
                <a:spcPct val="80000"/>
              </a:lnSpc>
            </a:pPr>
            <a:r>
              <a:rPr lang="tr-TR" sz="2600" b="1">
                <a:solidFill>
                  <a:srgbClr val="000099"/>
                </a:solidFill>
              </a:rPr>
              <a:t>*</a:t>
            </a:r>
            <a:r>
              <a:rPr lang="tr-TR" sz="2600"/>
              <a:t> kişinin   kendisine   olan   </a:t>
            </a:r>
            <a:r>
              <a:rPr lang="tr-TR" sz="2600" b="1" i="1" u="sng">
                <a:solidFill>
                  <a:srgbClr val="FF9900"/>
                </a:solidFill>
              </a:rPr>
              <a:t>saygısını</a:t>
            </a:r>
            <a:r>
              <a:rPr lang="tr-TR" sz="2600"/>
              <a:t>,                               </a:t>
            </a:r>
            <a:r>
              <a:rPr lang="tr-TR" sz="2600" b="1">
                <a:solidFill>
                  <a:srgbClr val="000099"/>
                </a:solidFill>
              </a:rPr>
              <a:t>*</a:t>
            </a:r>
            <a:r>
              <a:rPr lang="tr-TR" sz="2600"/>
              <a:t> kendisine   ve   çevresine   olan   </a:t>
            </a:r>
            <a:r>
              <a:rPr lang="tr-TR" sz="2600" b="1" i="1" u="sng">
                <a:solidFill>
                  <a:srgbClr val="FF9900"/>
                </a:solidFill>
              </a:rPr>
              <a:t>güvenini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azaltan       </a:t>
            </a:r>
            <a:r>
              <a:rPr lang="tr-TR" sz="2600" b="1">
                <a:solidFill>
                  <a:srgbClr val="000099"/>
                </a:solidFill>
              </a:rPr>
              <a:t>*</a:t>
            </a:r>
            <a:r>
              <a:rPr lang="tr-TR" sz="2600"/>
              <a:t> </a:t>
            </a:r>
            <a:r>
              <a:rPr lang="tr-TR" sz="2600" b="1" i="1" u="sng">
                <a:solidFill>
                  <a:srgbClr val="FF9900"/>
                </a:solidFill>
              </a:rPr>
              <a:t>korku </a:t>
            </a:r>
            <a:r>
              <a:rPr lang="tr-TR" sz="2600"/>
              <a:t>  duymasına   sebep   olan                                pek  çok  davranış.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600"/>
              <a:t>                                                                                                                                                                                     (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6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ORANLARI  İLE ÜLKEMİZDE ARAŞTIRMA SONUÇLARI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Fiziksel </a:t>
            </a:r>
            <a:r>
              <a:rPr lang="tr-TR" b="1" i="1"/>
              <a:t> </a:t>
            </a:r>
            <a:r>
              <a:rPr lang="tr-TR"/>
              <a:t> şiddet      </a:t>
            </a:r>
            <a:r>
              <a:rPr lang="tr-TR" b="1">
                <a:solidFill>
                  <a:srgbClr val="000099"/>
                </a:solidFill>
              </a:rPr>
              <a:t>%34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Duygusal</a:t>
            </a:r>
            <a:r>
              <a:rPr lang="tr-TR"/>
              <a:t> – sözlü   şiddet     </a:t>
            </a:r>
            <a:r>
              <a:rPr lang="tr-TR" b="1">
                <a:solidFill>
                  <a:srgbClr val="000099"/>
                </a:solidFill>
              </a:rPr>
              <a:t>%53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Çocuklara</a:t>
            </a:r>
            <a:r>
              <a:rPr lang="tr-TR"/>
              <a:t>  yönelik   </a:t>
            </a:r>
            <a:r>
              <a:rPr lang="tr-TR" b="1" i="1">
                <a:solidFill>
                  <a:srgbClr val="FF9900"/>
                </a:solidFill>
              </a:rPr>
              <a:t>fiziksel</a:t>
            </a:r>
            <a:r>
              <a:rPr lang="tr-TR"/>
              <a:t>   şiddet    </a:t>
            </a:r>
            <a:r>
              <a:rPr lang="tr-TR" b="1">
                <a:solidFill>
                  <a:srgbClr val="000099"/>
                </a:solidFill>
              </a:rPr>
              <a:t>%46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Cinsel   şiddet</a:t>
            </a:r>
            <a:r>
              <a:rPr lang="tr-TR"/>
              <a:t>   ve   taciz    </a:t>
            </a:r>
            <a:r>
              <a:rPr lang="tr-TR" b="1">
                <a:solidFill>
                  <a:srgbClr val="000099"/>
                </a:solidFill>
              </a:rPr>
              <a:t>%9</a:t>
            </a:r>
          </a:p>
          <a:p>
            <a:pPr>
              <a:lnSpc>
                <a:spcPct val="90000"/>
              </a:lnSpc>
            </a:pPr>
            <a:r>
              <a:rPr lang="tr-TR"/>
              <a:t>Şiddete  maruz  kalanların   </a:t>
            </a:r>
            <a:r>
              <a:rPr lang="tr-TR" b="1">
                <a:solidFill>
                  <a:srgbClr val="000099"/>
                </a:solidFill>
              </a:rPr>
              <a:t>%80</a:t>
            </a:r>
            <a:r>
              <a:rPr lang="tr-TR"/>
              <a:t> i   yapılacak fazla   bir   şeyin   olmadığına   inanmaktadır.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99"/>
                </a:solidFill>
              </a:rPr>
              <a:t>*</a:t>
            </a:r>
            <a:r>
              <a:rPr lang="tr-TR" u="sng"/>
              <a:t>Namus  cinayetleri</a:t>
            </a:r>
            <a:r>
              <a:rPr lang="tr-TR"/>
              <a:t>  en fazla  Güneydoğu ve Doğu   Anadolu   bölgesinde    iken;    en çok </a:t>
            </a:r>
            <a:r>
              <a:rPr lang="tr-TR">
                <a:solidFill>
                  <a:srgbClr val="000099"/>
                </a:solidFill>
              </a:rPr>
              <a:t>*</a:t>
            </a:r>
            <a:r>
              <a:rPr lang="tr-TR" u="sng"/>
              <a:t>şiddetin</a:t>
            </a:r>
            <a:r>
              <a:rPr lang="tr-TR"/>
              <a:t>   rastlandığı   bölge     Karadeniz’dir.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AİLE İÇİ ŞİDDET ARAŞTIRMA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229600" cy="4530725"/>
          </a:xfrm>
        </p:spPr>
        <p:txBody>
          <a:bodyPr/>
          <a:lstStyle/>
          <a:p>
            <a:r>
              <a:rPr lang="tr-TR" sz="2600" i="1" u="sng"/>
              <a:t>T.C.  Aile    Araştırma    Kurumunun    yaptığı  araştırmaya    göre</a:t>
            </a:r>
            <a:r>
              <a:rPr lang="tr-TR" sz="2600"/>
              <a:t> </a:t>
            </a:r>
            <a:r>
              <a:rPr lang="tr-TR" sz="2600" b="1"/>
              <a:t>       ÜLKEMİZDE</a:t>
            </a:r>
            <a:r>
              <a:rPr lang="tr-TR" sz="2600"/>
              <a:t> </a:t>
            </a:r>
          </a:p>
          <a:p>
            <a:r>
              <a:rPr lang="tr-TR" sz="2600" b="1"/>
              <a:t> </a:t>
            </a:r>
            <a:r>
              <a:rPr lang="tr-TR" sz="2600" b="1">
                <a:solidFill>
                  <a:srgbClr val="FF9900"/>
                </a:solidFill>
              </a:rPr>
              <a:t>Son 5</a:t>
            </a:r>
            <a:r>
              <a:rPr lang="tr-TR" sz="2600" b="1"/>
              <a:t> </a:t>
            </a:r>
            <a:r>
              <a:rPr lang="tr-TR" sz="2600"/>
              <a:t> yıldır  aile içi şiddet ve kötü  muamele sürekli  bir  artış  göstermiştir. (</a:t>
            </a:r>
            <a:r>
              <a:rPr lang="tr-TR" sz="2600">
                <a:solidFill>
                  <a:srgbClr val="000099"/>
                </a:solidFill>
              </a:rPr>
              <a:t>1230 ölm.K-Ç</a:t>
            </a:r>
            <a:r>
              <a:rPr lang="tr-TR" sz="2600"/>
              <a:t>)</a:t>
            </a:r>
          </a:p>
          <a:p>
            <a:r>
              <a:rPr lang="tr-TR" sz="2600"/>
              <a:t>her  </a:t>
            </a:r>
            <a:r>
              <a:rPr lang="tr-TR" sz="2600" b="1">
                <a:solidFill>
                  <a:srgbClr val="FF9900"/>
                </a:solidFill>
              </a:rPr>
              <a:t>üç aileden birinde</a:t>
            </a:r>
            <a:r>
              <a:rPr lang="tr-TR" sz="2600" b="1"/>
              <a:t>  </a:t>
            </a:r>
            <a:r>
              <a:rPr lang="tr-TR" sz="2600"/>
              <a:t>fiziksel şiddet vardır</a:t>
            </a:r>
          </a:p>
          <a:p>
            <a:r>
              <a:rPr lang="tr-TR" sz="2600"/>
              <a:t>evinden   kaçan   çocukların   </a:t>
            </a:r>
            <a:r>
              <a:rPr lang="tr-TR" sz="2600" b="1">
                <a:solidFill>
                  <a:srgbClr val="FF9900"/>
                </a:solidFill>
              </a:rPr>
              <a:t>yarıya yakını</a:t>
            </a:r>
            <a:r>
              <a:rPr lang="tr-TR" sz="2600"/>
              <a:t> evindeki     dayaktan     yakınmaktadır</a:t>
            </a:r>
          </a:p>
          <a:p>
            <a:r>
              <a:rPr lang="tr-TR" sz="2600"/>
              <a:t>14  yaşın  üstünde  olanların   </a:t>
            </a:r>
            <a:r>
              <a:rPr lang="tr-TR" sz="2600" b="1">
                <a:solidFill>
                  <a:srgbClr val="FF9900"/>
                </a:solidFill>
              </a:rPr>
              <a:t>dörtte üçünün</a:t>
            </a:r>
            <a:r>
              <a:rPr lang="tr-TR" sz="2600"/>
              <a:t> çocukluğunda   dayak   yediği   belirlenmiştir.</a:t>
            </a:r>
          </a:p>
          <a:p>
            <a:pPr>
              <a:buFont typeface="Wingdings" pitchFamily="2" charset="2"/>
              <a:buNone/>
            </a:pPr>
            <a:r>
              <a:rPr lang="tr-TR" sz="2600"/>
              <a:t>                                                                                    ( 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ŞİDDETİN YAŞANDIĞI AİLEDE  ÇOCUK  (1)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 b="1" i="1" u="sng"/>
              <a:t>Evdeki   mutsuzluk   nedeniyle :</a:t>
            </a:r>
            <a:r>
              <a:rPr lang="tr-TR" sz="2600" i="1" u="sng"/>
              <a:t>  </a:t>
            </a:r>
            <a:r>
              <a:rPr lang="tr-TR" sz="2600"/>
              <a:t>  </a:t>
            </a:r>
          </a:p>
          <a:p>
            <a:r>
              <a:rPr lang="tr-TR" sz="2600"/>
              <a:t>Çocuğun     yeme, içme,    bakım    ve    temizlik         </a:t>
            </a:r>
            <a:r>
              <a:rPr lang="tr-TR" sz="2600" b="1">
                <a:solidFill>
                  <a:srgbClr val="FF9900"/>
                </a:solidFill>
              </a:rPr>
              <a:t>ihtiyaçları ihmal</a:t>
            </a:r>
            <a:r>
              <a:rPr lang="tr-TR" sz="2600"/>
              <a:t> edilebilir,     okul   durumu   takip  edilmez      veya çocuğun   uykuları   bölünür,        </a:t>
            </a:r>
            <a:r>
              <a:rPr lang="tr-TR" sz="2600" b="1">
                <a:solidFill>
                  <a:srgbClr val="FF9900"/>
                </a:solidFill>
              </a:rPr>
              <a:t>ders çalışamaz</a:t>
            </a:r>
            <a:r>
              <a:rPr lang="tr-TR" sz="2600" b="1"/>
              <a:t>;</a:t>
            </a:r>
          </a:p>
          <a:p>
            <a:r>
              <a:rPr lang="tr-TR" sz="2600"/>
              <a:t>Çocuğun      </a:t>
            </a:r>
            <a:r>
              <a:rPr lang="tr-TR" sz="2600" b="1">
                <a:solidFill>
                  <a:srgbClr val="FF9900"/>
                </a:solidFill>
              </a:rPr>
              <a:t>duygusal   ihtiyaçları</a:t>
            </a:r>
            <a:r>
              <a:rPr lang="tr-TR" sz="2600" b="1"/>
              <a:t>     </a:t>
            </a:r>
            <a:r>
              <a:rPr lang="tr-TR" sz="2600"/>
              <a:t>karşılanamaz, üzüntüsü,        sevinci,        korkusu,       endişesi    ebeveyn      tarafından      fark    edilemez;</a:t>
            </a:r>
          </a:p>
          <a:p>
            <a:r>
              <a:rPr lang="tr-TR" sz="2600"/>
              <a:t>Şiddet   uygulayan   ebeveyn   kendisinin   haklılığını   anlatmaya    çalışır,   çocuğun     </a:t>
            </a:r>
            <a:r>
              <a:rPr lang="tr-TR" sz="2600" b="1"/>
              <a:t> </a:t>
            </a:r>
            <a:r>
              <a:rPr lang="tr-TR" sz="2600" b="1">
                <a:solidFill>
                  <a:srgbClr val="FF9900"/>
                </a:solidFill>
              </a:rPr>
              <a:t>kafası   karışır</a:t>
            </a:r>
            <a:r>
              <a:rPr lang="tr-TR" sz="2600" b="1"/>
              <a:t>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AİLEDE ŞİDDETE MARUZ KALAN ÇOCUK  (1)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Kendine      </a:t>
            </a:r>
            <a:r>
              <a:rPr lang="tr-TR" b="1" i="1">
                <a:solidFill>
                  <a:srgbClr val="FF9900"/>
                </a:solidFill>
              </a:rPr>
              <a:t>güvensiz</a:t>
            </a:r>
            <a:r>
              <a:rPr lang="tr-TR" b="1" i="1"/>
              <a:t> </a:t>
            </a:r>
            <a:r>
              <a:rPr lang="tr-TR"/>
              <a:t>     bir   birey</a:t>
            </a:r>
          </a:p>
          <a:p>
            <a:pPr>
              <a:lnSpc>
                <a:spcPct val="90000"/>
              </a:lnSpc>
            </a:pPr>
            <a:r>
              <a:rPr lang="tr-TR"/>
              <a:t>Güveni, gücü</a:t>
            </a:r>
            <a:r>
              <a:rPr lang="tr-TR" b="1" i="1"/>
              <a:t>  </a:t>
            </a:r>
            <a:r>
              <a:rPr lang="tr-TR" b="1" i="1">
                <a:solidFill>
                  <a:srgbClr val="FF9900"/>
                </a:solidFill>
              </a:rPr>
              <a:t>şiddette</a:t>
            </a:r>
            <a:r>
              <a:rPr lang="tr-TR"/>
              <a:t> bulabileceğine inanır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Başkalarına</a:t>
            </a:r>
            <a:r>
              <a:rPr lang="tr-TR" b="1" i="1"/>
              <a:t> </a:t>
            </a:r>
            <a:r>
              <a:rPr lang="tr-TR"/>
              <a:t>   güvenemez</a:t>
            </a:r>
          </a:p>
          <a:p>
            <a:pPr>
              <a:lnSpc>
                <a:spcPct val="90000"/>
              </a:lnSpc>
            </a:pPr>
            <a:r>
              <a:rPr lang="tr-TR"/>
              <a:t>Düşünce   ve   duygularını   </a:t>
            </a:r>
            <a:r>
              <a:rPr lang="tr-TR" b="1" i="1">
                <a:solidFill>
                  <a:srgbClr val="FF9900"/>
                </a:solidFill>
              </a:rPr>
              <a:t>ifade</a:t>
            </a:r>
            <a:r>
              <a:rPr lang="tr-TR"/>
              <a:t>   edemez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Duyguların</a:t>
            </a:r>
            <a:r>
              <a:rPr lang="tr-TR" b="1" i="1"/>
              <a:t> </a:t>
            </a:r>
            <a:r>
              <a:rPr lang="tr-TR"/>
              <a:t>   gücüne    değil   şiddetin gücüne    inanır</a:t>
            </a:r>
          </a:p>
          <a:p>
            <a:pPr>
              <a:lnSpc>
                <a:spcPct val="90000"/>
              </a:lnSpc>
            </a:pPr>
            <a:r>
              <a:rPr lang="tr-TR"/>
              <a:t>Kendi    yaptığı    olumsuz    davranışlardan </a:t>
            </a:r>
            <a:r>
              <a:rPr lang="tr-TR" b="1" i="1">
                <a:solidFill>
                  <a:srgbClr val="FF9900"/>
                </a:solidFill>
              </a:rPr>
              <a:t>başkalarını    suçlar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000099"/>
                </a:solidFill>
              </a:rPr>
              <a:t>Saldırgan,      hırçın,    isyankar</a:t>
            </a:r>
            <a:r>
              <a:rPr lang="tr-TR"/>
              <a:t>     davranır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AİLEDE ŞİDDETE MARUZ KALAN ÇOCUK 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600" b="1" i="1">
                <a:solidFill>
                  <a:srgbClr val="FF9900"/>
                </a:solidFill>
              </a:rPr>
              <a:t>Yalan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 söyler</a:t>
            </a:r>
          </a:p>
          <a:p>
            <a:pPr>
              <a:lnSpc>
                <a:spcPct val="90000"/>
              </a:lnSpc>
            </a:pPr>
            <a:r>
              <a:rPr lang="tr-TR" sz="2600" b="1" i="1">
                <a:solidFill>
                  <a:srgbClr val="FF9900"/>
                </a:solidFill>
              </a:rPr>
              <a:t>Öfkesini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 kontrol    edemez;    başkalarına ve    kendisine   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 b="1" i="1">
                <a:solidFill>
                  <a:srgbClr val="FF9900"/>
                </a:solidFill>
              </a:rPr>
              <a:t>zarar</a:t>
            </a:r>
            <a:r>
              <a:rPr lang="tr-TR" sz="2600"/>
              <a:t>    verir</a:t>
            </a:r>
          </a:p>
          <a:p>
            <a:pPr>
              <a:lnSpc>
                <a:spcPct val="90000"/>
              </a:lnSpc>
            </a:pPr>
            <a:r>
              <a:rPr lang="tr-TR" sz="2600"/>
              <a:t>Arkadaşları    ve    çevresiyle    </a:t>
            </a:r>
            <a:r>
              <a:rPr lang="tr-TR" sz="2600" b="1" i="1">
                <a:solidFill>
                  <a:srgbClr val="FF9900"/>
                </a:solidFill>
              </a:rPr>
              <a:t>alay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  eder</a:t>
            </a:r>
          </a:p>
          <a:p>
            <a:pPr>
              <a:lnSpc>
                <a:spcPct val="90000"/>
              </a:lnSpc>
            </a:pPr>
            <a:r>
              <a:rPr lang="tr-TR" sz="2600" b="1" i="1">
                <a:solidFill>
                  <a:srgbClr val="FF9900"/>
                </a:solidFill>
              </a:rPr>
              <a:t>Uyumsuz</a:t>
            </a:r>
            <a:r>
              <a:rPr lang="tr-TR" sz="2600"/>
              <a:t>   ve   antisosyal    davranışlar   sergiler</a:t>
            </a:r>
          </a:p>
          <a:p>
            <a:pPr>
              <a:lnSpc>
                <a:spcPct val="90000"/>
              </a:lnSpc>
            </a:pPr>
            <a:r>
              <a:rPr lang="tr-TR" sz="2600"/>
              <a:t>Zaman     içinde     </a:t>
            </a:r>
            <a:r>
              <a:rPr lang="tr-TR" sz="2600" b="1" i="1">
                <a:solidFill>
                  <a:srgbClr val="FF9900"/>
                </a:solidFill>
              </a:rPr>
              <a:t>psiko </a:t>
            </a:r>
            <a:r>
              <a:rPr lang="tr-TR" sz="2600" b="1" i="1"/>
              <a:t>– </a:t>
            </a:r>
            <a:r>
              <a:rPr lang="tr-TR" sz="2600" b="1" i="1">
                <a:solidFill>
                  <a:srgbClr val="FF9900"/>
                </a:solidFill>
              </a:rPr>
              <a:t>somatik</a:t>
            </a:r>
            <a:r>
              <a:rPr lang="tr-TR" sz="2600"/>
              <a:t>    rahatsızlıklar   ortaya   çıkar</a:t>
            </a:r>
          </a:p>
          <a:p>
            <a:pPr>
              <a:lnSpc>
                <a:spcPct val="90000"/>
              </a:lnSpc>
            </a:pPr>
            <a:r>
              <a:rPr lang="tr-TR" sz="2600"/>
              <a:t>Evden 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 b="1" i="1">
                <a:solidFill>
                  <a:srgbClr val="FF9900"/>
                </a:solidFill>
              </a:rPr>
              <a:t>kaçma</a:t>
            </a:r>
            <a:r>
              <a:rPr lang="tr-TR" sz="2600" b="1"/>
              <a:t> </a:t>
            </a:r>
            <a:r>
              <a:rPr lang="tr-TR" sz="2600"/>
              <a:t> </a:t>
            </a:r>
            <a:r>
              <a:rPr lang="tr-TR" sz="2600" b="1"/>
              <a:t>(</a:t>
            </a:r>
            <a:r>
              <a:rPr lang="tr-TR" sz="2600"/>
              <a:t> * </a:t>
            </a:r>
            <a:r>
              <a:rPr lang="tr-TR" sz="2600">
                <a:solidFill>
                  <a:srgbClr val="000099"/>
                </a:solidFill>
              </a:rPr>
              <a:t>Sokak   çocuklarının   çoğu anne - babası   olan   çocuklar</a:t>
            </a:r>
            <a:r>
              <a:rPr lang="tr-TR" sz="2600"/>
              <a:t> </a:t>
            </a:r>
            <a:r>
              <a:rPr lang="tr-TR" sz="2600" b="1"/>
              <a:t>)</a:t>
            </a:r>
          </a:p>
          <a:p>
            <a:pPr>
              <a:lnSpc>
                <a:spcPct val="90000"/>
              </a:lnSpc>
            </a:pPr>
            <a:r>
              <a:rPr lang="tr-TR" sz="2600" b="1" i="1">
                <a:solidFill>
                  <a:srgbClr val="FF9900"/>
                </a:solidFill>
              </a:rPr>
              <a:t>Suç </a:t>
            </a:r>
            <a:r>
              <a:rPr lang="tr-TR" sz="2600">
                <a:solidFill>
                  <a:srgbClr val="FF9900"/>
                </a:solidFill>
              </a:rPr>
              <a:t>  </a:t>
            </a:r>
            <a:r>
              <a:rPr lang="tr-TR" sz="2600"/>
              <a:t> işlemeye    yatkın    olur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AİLE İÇİ ŞİDDET ARAŞTIRMA SONUÇLARI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Okulda      </a:t>
            </a:r>
            <a:r>
              <a:rPr lang="tr-TR" i="1" u="sng"/>
              <a:t>başarısız - devamsız</a:t>
            </a:r>
            <a:r>
              <a:rPr lang="tr-TR" i="1"/>
              <a:t>       </a:t>
            </a:r>
            <a:r>
              <a:rPr lang="tr-TR"/>
              <a:t>olduğu</a:t>
            </a:r>
          </a:p>
          <a:p>
            <a:pPr>
              <a:lnSpc>
                <a:spcPct val="90000"/>
              </a:lnSpc>
            </a:pPr>
            <a:r>
              <a:rPr lang="tr-TR"/>
              <a:t>Arkadaşlarına       </a:t>
            </a:r>
            <a:r>
              <a:rPr lang="tr-TR" i="1" u="sng"/>
              <a:t>şiddet</a:t>
            </a:r>
            <a:r>
              <a:rPr lang="tr-TR"/>
              <a:t>        uyguladığı</a:t>
            </a:r>
          </a:p>
          <a:p>
            <a:pPr>
              <a:lnSpc>
                <a:spcPct val="90000"/>
              </a:lnSpc>
            </a:pPr>
            <a:r>
              <a:rPr lang="tr-TR" i="1" u="sng"/>
              <a:t>Dikkatini </a:t>
            </a:r>
            <a:r>
              <a:rPr lang="tr-TR"/>
              <a:t>     toplayamadığı</a:t>
            </a:r>
          </a:p>
          <a:p>
            <a:pPr>
              <a:lnSpc>
                <a:spcPct val="90000"/>
              </a:lnSpc>
            </a:pPr>
            <a:r>
              <a:rPr lang="tr-TR" i="1" u="sng"/>
              <a:t>Yeme  bozukluğu,  alkol-madde</a:t>
            </a:r>
            <a:r>
              <a:rPr lang="tr-TR"/>
              <a:t>     bağımlılığı</a:t>
            </a:r>
          </a:p>
          <a:p>
            <a:pPr>
              <a:lnSpc>
                <a:spcPct val="90000"/>
              </a:lnSpc>
            </a:pPr>
            <a:r>
              <a:rPr lang="tr-TR" i="1" u="sng"/>
              <a:t>İntihar</a:t>
            </a:r>
            <a:r>
              <a:rPr lang="tr-TR"/>
              <a:t>    girişimi, kendine   zarar   verme eylm</a:t>
            </a:r>
          </a:p>
          <a:p>
            <a:pPr>
              <a:lnSpc>
                <a:spcPct val="90000"/>
              </a:lnSpc>
            </a:pPr>
            <a:r>
              <a:rPr lang="tr-TR"/>
              <a:t>Çeşitli   </a:t>
            </a:r>
            <a:r>
              <a:rPr lang="tr-TR" i="1" u="sng"/>
              <a:t>korkular,   kaygılar</a:t>
            </a:r>
            <a:r>
              <a:rPr lang="tr-TR"/>
              <a:t>   geliştirdiği</a:t>
            </a:r>
            <a:endParaRPr lang="tr-TR" i="1" u="sng"/>
          </a:p>
          <a:p>
            <a:pPr>
              <a:lnSpc>
                <a:spcPct val="90000"/>
              </a:lnSpc>
            </a:pPr>
            <a:r>
              <a:rPr lang="tr-TR" i="1" u="sng"/>
              <a:t>Suç </a:t>
            </a:r>
            <a:r>
              <a:rPr lang="tr-TR"/>
              <a:t>    işleme    davranışları    görülmektedir.</a:t>
            </a:r>
          </a:p>
          <a:p>
            <a:pPr>
              <a:lnSpc>
                <a:spcPct val="90000"/>
              </a:lnSpc>
            </a:pPr>
            <a:r>
              <a:rPr lang="tr-TR" b="1"/>
              <a:t>‘ </a:t>
            </a:r>
            <a:r>
              <a:rPr lang="tr-TR" b="1">
                <a:solidFill>
                  <a:srgbClr val="000099"/>
                </a:solidFill>
              </a:rPr>
              <a:t>Hayatı     boyunca    gördüğü    şiddetin izlerini     bir    şekilde    taşımaktadır.</a:t>
            </a:r>
            <a:r>
              <a:rPr lang="tr-TR" b="1"/>
              <a:t> ‘</a:t>
            </a:r>
          </a:p>
          <a:p>
            <a:pPr>
              <a:lnSpc>
                <a:spcPct val="90000"/>
              </a:lnSpc>
            </a:pPr>
            <a:endParaRPr lang="tr-TR" b="1"/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ŞİDDETİN YAŞANDIĞI AİLEDE ÇOCUK (2)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ÇOCUK,</a:t>
            </a:r>
            <a:r>
              <a:rPr lang="tr-TR"/>
              <a:t>   evin   içinde    </a:t>
            </a:r>
            <a:r>
              <a:rPr lang="tr-TR" i="1" u="sng">
                <a:solidFill>
                  <a:srgbClr val="FF9900"/>
                </a:solidFill>
              </a:rPr>
              <a:t>korkuyla</a:t>
            </a:r>
            <a:r>
              <a:rPr lang="tr-TR"/>
              <a:t>       dolaşır;</a:t>
            </a:r>
          </a:p>
          <a:p>
            <a:r>
              <a:rPr lang="tr-TR"/>
              <a:t>Aşağılamaları,     hakaretleri     duymak   ve dayak,   tekme,   tokata   </a:t>
            </a:r>
            <a:r>
              <a:rPr lang="tr-TR" i="1" u="sng">
                <a:solidFill>
                  <a:srgbClr val="FF9900"/>
                </a:solidFill>
              </a:rPr>
              <a:t>seyirci</a:t>
            </a:r>
            <a:r>
              <a:rPr lang="tr-TR" i="1"/>
              <a:t>   </a:t>
            </a:r>
            <a:r>
              <a:rPr lang="tr-TR"/>
              <a:t>olmak  veya bunları   kendi     </a:t>
            </a:r>
            <a:r>
              <a:rPr lang="tr-TR" i="1" u="sng">
                <a:solidFill>
                  <a:srgbClr val="FF9900"/>
                </a:solidFill>
              </a:rPr>
              <a:t>yaşamak</a:t>
            </a:r>
            <a:r>
              <a:rPr lang="tr-TR" i="1"/>
              <a:t>      </a:t>
            </a:r>
            <a:r>
              <a:rPr lang="tr-TR"/>
              <a:t>zorunda   kalır.</a:t>
            </a:r>
          </a:p>
          <a:p>
            <a:r>
              <a:rPr lang="tr-TR" b="1"/>
              <a:t>‘ Aile  içi  şiddet   olan   evlerde    büyüyen çocuklar    güçlü    olanın    </a:t>
            </a:r>
            <a:r>
              <a:rPr lang="tr-TR" b="1" u="sng">
                <a:solidFill>
                  <a:srgbClr val="000099"/>
                </a:solidFill>
              </a:rPr>
              <a:t>güçsüz   olana</a:t>
            </a:r>
            <a:r>
              <a:rPr lang="tr-TR" b="1" u="sng"/>
              <a:t> </a:t>
            </a:r>
            <a:r>
              <a:rPr lang="tr-TR" b="1" u="sng">
                <a:solidFill>
                  <a:srgbClr val="000099"/>
                </a:solidFill>
              </a:rPr>
              <a:t>vurma  hakkı</a:t>
            </a:r>
            <a:r>
              <a:rPr lang="tr-TR" b="1"/>
              <a:t>   olduğunu,    şiddet   yoluyla </a:t>
            </a:r>
            <a:r>
              <a:rPr lang="tr-TR" b="1" u="sng">
                <a:solidFill>
                  <a:srgbClr val="000099"/>
                </a:solidFill>
              </a:rPr>
              <a:t>istediğini      elde       etmenin       mümkün</a:t>
            </a:r>
            <a:r>
              <a:rPr lang="tr-TR" b="1"/>
              <a:t> olduğunu    öğrenir. ’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9600" b="1"/>
              <a:t>?</a:t>
            </a:r>
            <a:r>
              <a:rPr lang="tr-TR" sz="9600"/>
              <a:t> </a:t>
            </a:r>
            <a:r>
              <a:rPr lang="tr-TR" sz="3800"/>
              <a:t>                                         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 b="1"/>
              <a:t>HANGİ      DAVRANIŞLARI</a:t>
            </a:r>
            <a:r>
              <a:rPr lang="tr-TR"/>
              <a:t>    KENDİMİZE   YÖNELİK </a:t>
            </a:r>
            <a:r>
              <a:rPr lang="tr-TR">
                <a:solidFill>
                  <a:srgbClr val="FF9900"/>
                </a:solidFill>
              </a:rPr>
              <a:t>  </a:t>
            </a:r>
            <a:r>
              <a:rPr lang="tr-TR" b="1">
                <a:solidFill>
                  <a:srgbClr val="FF9900"/>
                </a:solidFill>
              </a:rPr>
              <a:t>ŞİDDET</a:t>
            </a:r>
            <a:r>
              <a:rPr lang="tr-TR">
                <a:solidFill>
                  <a:srgbClr val="FF9900"/>
                </a:solidFill>
              </a:rPr>
              <a:t>  </a:t>
            </a:r>
            <a:r>
              <a:rPr lang="tr-TR"/>
              <a:t>OLARAK  ALGILARIZ </a:t>
            </a:r>
            <a:r>
              <a:rPr lang="tr-TR" sz="3600" b="1"/>
              <a:t>?</a:t>
            </a:r>
            <a:r>
              <a:rPr lang="tr-TR"/>
              <a:t>  </a:t>
            </a:r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ŞİDDETE   MARUZ   KALAN   KİŞİ     BUNU   NEDEN   </a:t>
            </a:r>
            <a:r>
              <a:rPr lang="tr-TR" b="1">
                <a:solidFill>
                  <a:srgbClr val="FF9900"/>
                </a:solidFill>
              </a:rPr>
              <a:t>GİZLEME</a:t>
            </a:r>
            <a:r>
              <a:rPr lang="tr-TR" b="1"/>
              <a:t> </a:t>
            </a:r>
            <a:r>
              <a:rPr lang="tr-TR"/>
              <a:t>   İHTİYACI    DUYAR </a:t>
            </a:r>
            <a:r>
              <a:rPr lang="tr-TR" sz="3600" b="1"/>
              <a:t>?</a:t>
            </a:r>
          </a:p>
          <a:p>
            <a:pPr>
              <a:lnSpc>
                <a:spcPct val="90000"/>
              </a:lnSpc>
            </a:pPr>
            <a:endParaRPr lang="tr-TR" sz="3600" b="1"/>
          </a:p>
          <a:p>
            <a:pPr>
              <a:lnSpc>
                <a:spcPct val="90000"/>
              </a:lnSpc>
            </a:pPr>
            <a:r>
              <a:rPr lang="tr-TR"/>
              <a:t>BAŞKASINA   YÖNELİK   ŞİDDETE   </a:t>
            </a:r>
            <a:r>
              <a:rPr lang="tr-TR" b="1">
                <a:solidFill>
                  <a:srgbClr val="FF9900"/>
                </a:solidFill>
              </a:rPr>
              <a:t>TANIK</a:t>
            </a:r>
            <a:r>
              <a:rPr lang="tr-TR" b="1"/>
              <a:t> </a:t>
            </a:r>
            <a:r>
              <a:rPr lang="tr-TR"/>
              <a:t>OLDUĞUMUZDA   NE   YAPARIZ </a:t>
            </a:r>
            <a:r>
              <a:rPr lang="tr-TR" b="1"/>
              <a:t>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ÇOCUĞUN ŞİDDETİ SÖYLEYEMEME NEDENLERİ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Disiplin-</a:t>
            </a:r>
            <a:r>
              <a:rPr lang="tr-TR"/>
              <a:t> terbiye   yaklaşımı  olarak  görülmesi  </a:t>
            </a:r>
            <a:r>
              <a:rPr lang="tr-TR" i="1" u="sng">
                <a:solidFill>
                  <a:srgbClr val="FF9900"/>
                </a:solidFill>
              </a:rPr>
              <a:t>aile  </a:t>
            </a:r>
            <a:r>
              <a:rPr lang="tr-TR">
                <a:solidFill>
                  <a:srgbClr val="FF9900"/>
                </a:solidFill>
              </a:rPr>
              <a:t> </a:t>
            </a:r>
            <a:r>
              <a:rPr lang="tr-TR" i="1" u="sng">
                <a:solidFill>
                  <a:srgbClr val="FF9900"/>
                </a:solidFill>
              </a:rPr>
              <a:t>meselesi</a:t>
            </a:r>
            <a:r>
              <a:rPr lang="tr-TR"/>
              <a:t>     olarak    algılanması</a:t>
            </a:r>
          </a:p>
          <a:p>
            <a:pPr>
              <a:lnSpc>
                <a:spcPct val="90000"/>
              </a:lnSpc>
            </a:pPr>
            <a:r>
              <a:rPr lang="tr-TR"/>
              <a:t>Küçük   düşme,      </a:t>
            </a:r>
            <a:r>
              <a:rPr lang="tr-TR" i="1" u="sng">
                <a:solidFill>
                  <a:srgbClr val="FF9900"/>
                </a:solidFill>
              </a:rPr>
              <a:t>utanma</a:t>
            </a:r>
          </a:p>
          <a:p>
            <a:pPr>
              <a:lnSpc>
                <a:spcPct val="90000"/>
              </a:lnSpc>
            </a:pPr>
            <a:r>
              <a:rPr lang="tr-TR"/>
              <a:t>Aile  ve  yakınların     </a:t>
            </a:r>
            <a:r>
              <a:rPr lang="tr-TR" i="1" u="sng">
                <a:solidFill>
                  <a:srgbClr val="FF9900"/>
                </a:solidFill>
              </a:rPr>
              <a:t>baskısından   korkma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Yasal</a:t>
            </a:r>
            <a:r>
              <a:rPr lang="tr-TR">
                <a:solidFill>
                  <a:srgbClr val="FF9900"/>
                </a:solidFill>
              </a:rPr>
              <a:t> </a:t>
            </a:r>
            <a:r>
              <a:rPr lang="tr-TR"/>
              <a:t>     yaptırımların     yetersizliği</a:t>
            </a:r>
          </a:p>
          <a:p>
            <a:pPr>
              <a:lnSpc>
                <a:spcPct val="90000"/>
              </a:lnSpc>
            </a:pPr>
            <a:r>
              <a:rPr lang="tr-TR"/>
              <a:t>İlgili    kurum   ve    kuruluşların    çözüm  olacağına     </a:t>
            </a:r>
            <a:r>
              <a:rPr lang="tr-TR" u="sng">
                <a:solidFill>
                  <a:srgbClr val="FF9900"/>
                </a:solidFill>
              </a:rPr>
              <a:t>güvensizlik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Başkasının</a:t>
            </a:r>
            <a:r>
              <a:rPr lang="tr-TR"/>
              <a:t>    meselesi    olarak    görme </a:t>
            </a:r>
          </a:p>
          <a:p>
            <a:pPr>
              <a:lnSpc>
                <a:spcPct val="90000"/>
              </a:lnSpc>
            </a:pPr>
            <a:r>
              <a:rPr lang="tr-TR"/>
              <a:t>Karışıp   başına    </a:t>
            </a:r>
            <a:r>
              <a:rPr lang="tr-TR" i="1" u="sng">
                <a:solidFill>
                  <a:srgbClr val="FF9900"/>
                </a:solidFill>
              </a:rPr>
              <a:t>bela</a:t>
            </a:r>
            <a:r>
              <a:rPr lang="tr-TR" i="1"/>
              <a:t> </a:t>
            </a:r>
            <a:r>
              <a:rPr lang="tr-TR"/>
              <a:t>   almaktan   çekinme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YAŞAMDA ŞİDDET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Son   zamanlarda   sıkça   söz   konusu   olan </a:t>
            </a:r>
            <a:r>
              <a:rPr lang="tr-TR" b="1" i="1" u="sng">
                <a:solidFill>
                  <a:srgbClr val="FF9900"/>
                </a:solidFill>
              </a:rPr>
              <a:t>şiddet</a:t>
            </a:r>
            <a:r>
              <a:rPr lang="tr-TR"/>
              <a:t>,    sadece   okullarda   yaşanan,   salt fiziksel   boyutu   olan  ve  günümüzle   sınırlı bir   konu   değildir.</a:t>
            </a:r>
          </a:p>
          <a:p>
            <a:endParaRPr lang="tr-TR" b="1" i="1"/>
          </a:p>
          <a:p>
            <a:r>
              <a:rPr lang="tr-TR"/>
              <a:t>Şiddet,     </a:t>
            </a:r>
            <a:r>
              <a:rPr lang="tr-TR" b="1" i="1" u="sng">
                <a:solidFill>
                  <a:srgbClr val="FF9900"/>
                </a:solidFill>
              </a:rPr>
              <a:t>hayatın     her    alanında</a:t>
            </a:r>
            <a:r>
              <a:rPr lang="tr-TR"/>
              <a:t>,   her boyutuyla    iç   içe    yaşanmaktadır.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/>
              <a:t>AİLE İÇİ ŞİDDET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/>
              <a:t>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/>
              <a:t>               </a:t>
            </a:r>
            <a:r>
              <a:rPr lang="tr-TR" sz="3200" b="1"/>
              <a:t>ÜLKEMİZDE    AİLELERİN</a:t>
            </a:r>
            <a:r>
              <a:rPr lang="tr-TR" sz="2600" b="1"/>
              <a:t>           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/>
              <a:t>   </a:t>
            </a:r>
            <a:r>
              <a:rPr lang="tr-TR" sz="2600" b="1">
                <a:solidFill>
                  <a:srgbClr val="000099"/>
                </a:solidFill>
              </a:rPr>
              <a:t> *</a:t>
            </a:r>
            <a:r>
              <a:rPr lang="tr-TR" sz="2600" b="1"/>
              <a:t> </a:t>
            </a:r>
            <a:r>
              <a:rPr lang="tr-TR" sz="3200" b="1">
                <a:solidFill>
                  <a:srgbClr val="FF9900"/>
                </a:solidFill>
              </a:rPr>
              <a:t>Üçte  birinde     fiziksel  şiddet</a:t>
            </a:r>
            <a:r>
              <a:rPr lang="tr-TR" sz="2600" b="1"/>
              <a:t>      </a:t>
            </a:r>
            <a:r>
              <a:rPr lang="tr-TR" sz="2600"/>
              <a:t>vardır </a:t>
            </a:r>
            <a:r>
              <a:rPr lang="tr-TR" sz="2600" b="1"/>
              <a:t>!                                                               </a:t>
            </a:r>
            <a:r>
              <a:rPr lang="tr-TR" sz="2600" b="1">
                <a:solidFill>
                  <a:srgbClr val="000099"/>
                </a:solidFill>
              </a:rPr>
              <a:t>*</a:t>
            </a:r>
            <a:r>
              <a:rPr lang="tr-TR" sz="2600" b="1"/>
              <a:t> </a:t>
            </a:r>
            <a:r>
              <a:rPr lang="tr-TR" sz="2600"/>
              <a:t>Şiddet   yaşayan   ailelerin</a:t>
            </a:r>
            <a:r>
              <a:rPr lang="tr-TR" sz="2600" b="1"/>
              <a:t>      </a:t>
            </a:r>
            <a:r>
              <a:rPr lang="tr-TR" sz="3200" b="1">
                <a:solidFill>
                  <a:srgbClr val="FF9900"/>
                </a:solidFill>
              </a:rPr>
              <a:t>dörtte   üçünde</a:t>
            </a:r>
            <a:r>
              <a:rPr lang="tr-TR" sz="2600" b="1">
                <a:solidFill>
                  <a:srgbClr val="FF9900"/>
                </a:solidFill>
              </a:rPr>
              <a:t> </a:t>
            </a:r>
            <a:r>
              <a:rPr lang="tr-TR" sz="3200" b="1">
                <a:solidFill>
                  <a:srgbClr val="FF9900"/>
                </a:solidFill>
              </a:rPr>
              <a:t>çocuklar    şiddete    tanık</a:t>
            </a:r>
            <a:r>
              <a:rPr lang="tr-TR" sz="2600" b="1"/>
              <a:t>      </a:t>
            </a:r>
            <a:r>
              <a:rPr lang="tr-TR" sz="2600"/>
              <a:t>oluyor</a:t>
            </a:r>
            <a:r>
              <a:rPr lang="tr-TR" sz="2600" b="1"/>
              <a:t> !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6200" b="1"/>
              <a:t>               </a:t>
            </a:r>
            <a:r>
              <a:rPr lang="tr-TR" sz="9200" b="1"/>
              <a:t>? </a:t>
            </a:r>
            <a:r>
              <a:rPr lang="tr-TR" sz="2600" b="1"/>
              <a:t>     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                                               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04" name="Picture 4" descr="gewal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280400" cy="5905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/>
              <a:t> </a:t>
            </a:r>
            <a:r>
              <a:rPr lang="tr-TR" sz="4000" b="1"/>
              <a:t>AİLE   İÇİ   ŞİDDETİN               NEDENLERİ  (1)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Ekonomik   yetersizlik  ve  işsizliğin   getirdiği </a:t>
            </a:r>
            <a:r>
              <a:rPr lang="tr-TR" i="1" u="sng">
                <a:solidFill>
                  <a:srgbClr val="FF9900"/>
                </a:solidFill>
              </a:rPr>
              <a:t>olumsuz    yaşam    koşullarının</a:t>
            </a:r>
            <a:r>
              <a:rPr lang="tr-TR"/>
              <a:t>    anne  baba üzerinde    baskı    yaratması</a:t>
            </a:r>
          </a:p>
          <a:p>
            <a:r>
              <a:rPr lang="tr-TR" i="1" u="sng">
                <a:solidFill>
                  <a:srgbClr val="FF9900"/>
                </a:solidFill>
              </a:rPr>
              <a:t>Evlilik    ilişkilerinde     kopukluk</a:t>
            </a:r>
            <a:r>
              <a:rPr lang="tr-TR"/>
              <a:t>     yaşanması ve   eşlerin    sorunların    üzerinden    gelme becerisine    sahip    olmamaları</a:t>
            </a:r>
          </a:p>
          <a:p>
            <a:r>
              <a:rPr lang="tr-TR"/>
              <a:t>Anne  babanın     çocuktan     </a:t>
            </a:r>
            <a:r>
              <a:rPr lang="tr-TR" i="1" u="sng">
                <a:solidFill>
                  <a:srgbClr val="FF9900"/>
                </a:solidFill>
              </a:rPr>
              <a:t>yapamayacağı davranışları   beklemesi</a:t>
            </a:r>
            <a:r>
              <a:rPr lang="tr-TR"/>
              <a:t>  ve  gerçekleşmediği zaman  şiddet  uygulama  eğiliminde olmaları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/>
              <a:t>AİLE   İÇİ  ŞİDDETİN         NEDENLERİ  (2)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Ebeveynin     sosyal     çevreyle     olumsuz ilişkilere    sahip    olması,     kendilerini </a:t>
            </a:r>
            <a:r>
              <a:rPr lang="tr-TR" i="1" u="sng">
                <a:solidFill>
                  <a:srgbClr val="FF9900"/>
                </a:solidFill>
              </a:rPr>
              <a:t>toplumdan    soyutlamış</a:t>
            </a:r>
            <a:r>
              <a:rPr lang="tr-TR"/>
              <a:t>    yaşamaları</a:t>
            </a:r>
          </a:p>
          <a:p>
            <a:pPr>
              <a:lnSpc>
                <a:spcPct val="90000"/>
              </a:lnSpc>
            </a:pPr>
            <a:r>
              <a:rPr lang="tr-TR"/>
              <a:t>Ailede </a:t>
            </a:r>
            <a:r>
              <a:rPr lang="tr-TR" i="1" u="sng">
                <a:solidFill>
                  <a:srgbClr val="FF9900"/>
                </a:solidFill>
              </a:rPr>
              <a:t>alkol ve uyuşturucu</a:t>
            </a:r>
            <a:r>
              <a:rPr lang="tr-TR"/>
              <a:t> tüketiminin olması</a:t>
            </a:r>
          </a:p>
          <a:p>
            <a:pPr>
              <a:lnSpc>
                <a:spcPct val="90000"/>
              </a:lnSpc>
            </a:pPr>
            <a:r>
              <a:rPr lang="tr-TR"/>
              <a:t>Anne babaların </a:t>
            </a:r>
            <a:r>
              <a:rPr lang="tr-TR" i="1" u="sng">
                <a:solidFill>
                  <a:srgbClr val="FF9900"/>
                </a:solidFill>
              </a:rPr>
              <a:t>kişilik bozuklukları</a:t>
            </a:r>
            <a:r>
              <a:rPr lang="tr-TR"/>
              <a:t> (+eğt.dzy.)</a:t>
            </a:r>
          </a:p>
          <a:p>
            <a:pPr>
              <a:lnSpc>
                <a:spcPct val="90000"/>
              </a:lnSpc>
            </a:pPr>
            <a:r>
              <a:rPr lang="tr-TR"/>
              <a:t>Çocukların  </a:t>
            </a:r>
            <a:r>
              <a:rPr lang="tr-TR" i="1" u="sng">
                <a:solidFill>
                  <a:srgbClr val="FF9900"/>
                </a:solidFill>
              </a:rPr>
              <a:t>istenmeyen</a:t>
            </a:r>
            <a:r>
              <a:rPr lang="tr-TR"/>
              <a:t>  zamanlarda   olması</a:t>
            </a:r>
          </a:p>
          <a:p>
            <a:pPr>
              <a:lnSpc>
                <a:spcPct val="90000"/>
              </a:lnSpc>
            </a:pPr>
            <a:r>
              <a:rPr lang="tr-TR"/>
              <a:t>Hanede    </a:t>
            </a:r>
            <a:r>
              <a:rPr lang="tr-TR" i="1" u="sng">
                <a:solidFill>
                  <a:srgbClr val="FF9900"/>
                </a:solidFill>
              </a:rPr>
              <a:t>birey   sayısının   fazla</a:t>
            </a:r>
            <a:r>
              <a:rPr lang="tr-TR"/>
              <a:t>    olması</a:t>
            </a:r>
          </a:p>
          <a:p>
            <a:pPr>
              <a:lnSpc>
                <a:spcPct val="90000"/>
              </a:lnSpc>
            </a:pPr>
            <a:r>
              <a:rPr lang="tr-TR" b="1"/>
              <a:t>***</a:t>
            </a:r>
            <a:r>
              <a:rPr lang="tr-TR" b="1">
                <a:solidFill>
                  <a:srgbClr val="000099"/>
                </a:solidFill>
              </a:rPr>
              <a:t>Anne  babaların  geçmişte  kendilerinin ailelerinde  şiddet  görmüş  olmaları</a:t>
            </a:r>
            <a:r>
              <a:rPr lang="tr-TR" b="1"/>
              <a:t>  !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DİSİPLİN YÖNTEMİ OLARAK ŞİDDET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 b="1" i="1" u="sng">
                <a:solidFill>
                  <a:srgbClr val="FF9900"/>
                </a:solidFill>
              </a:rPr>
              <a:t>Ülkemizde  </a:t>
            </a:r>
            <a:r>
              <a:rPr lang="tr-TR" sz="2600"/>
              <a:t>  ana-baba   ve   öğretmenin,    disiplin sağlamak   için   uyguladığı   baskı   yöntemleri yetişkinler  ve  çocuklar  tarafından  benimsenmiştir.</a:t>
            </a:r>
          </a:p>
          <a:p>
            <a:r>
              <a:rPr lang="tr-TR" sz="2600" i="1"/>
              <a:t>‘ Dayak   cennetten   çıkmadır ‘   </a:t>
            </a:r>
          </a:p>
          <a:p>
            <a:r>
              <a:rPr lang="tr-TR" sz="2600" i="1"/>
              <a:t>‘ Kızını   dövmeyen   dizini   döver ‘</a:t>
            </a:r>
          </a:p>
          <a:p>
            <a:r>
              <a:rPr lang="tr-TR" sz="2600" i="1"/>
              <a:t>‘ Eti   senin,    kemiği  benim ‘</a:t>
            </a:r>
          </a:p>
          <a:p>
            <a:r>
              <a:rPr lang="tr-TR" sz="2600" i="1"/>
              <a:t>‘ Öğretmenin   vurduğu   yerde   gül   biter ‘</a:t>
            </a:r>
          </a:p>
          <a:p>
            <a:r>
              <a:rPr lang="tr-TR" sz="2600" i="1"/>
              <a:t>‘ Sözden   anlamayanın   hakkı   kötektir ‘   </a:t>
            </a:r>
          </a:p>
          <a:p>
            <a:r>
              <a:rPr lang="tr-TR" sz="2600"/>
              <a:t>              </a:t>
            </a:r>
            <a:r>
              <a:rPr lang="tr-TR" sz="2600" b="1">
                <a:solidFill>
                  <a:srgbClr val="000099"/>
                </a:solidFill>
              </a:rPr>
              <a:t>ŞİDDETİ  MEŞRULAŞTIRMA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/>
              <a:t>DİSİPLİN NEDİR?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  <a:p>
            <a:r>
              <a:rPr lang="tr-TR" b="1" i="1"/>
              <a:t>İÇ    KONTROLLÜ      DİSİPLİN  </a:t>
            </a:r>
            <a:r>
              <a:rPr lang="tr-TR" sz="4000" b="1" i="1"/>
              <a:t>?</a:t>
            </a:r>
          </a:p>
          <a:p>
            <a:endParaRPr lang="tr-TR" sz="4000" b="1" i="1"/>
          </a:p>
          <a:p>
            <a:r>
              <a:rPr lang="tr-TR" b="1" i="1"/>
              <a:t>DIŞ    KONTOLLÜ    DİSİPLİN  </a:t>
            </a:r>
            <a:r>
              <a:rPr lang="tr-TR" sz="4000" b="1" i="1"/>
              <a:t>?</a:t>
            </a:r>
          </a:p>
          <a:p>
            <a:pPr>
              <a:buFont typeface="Wingdings" pitchFamily="2" charset="2"/>
              <a:buNone/>
            </a:pPr>
            <a:r>
              <a:rPr lang="tr-TR" sz="4000" b="1" i="1"/>
              <a:t>                                                      </a:t>
            </a:r>
            <a:r>
              <a:rPr lang="tr-TR" sz="2400" i="1"/>
              <a:t>( 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b="1"/>
              <a:t>GENEL  TANIM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tr-TR" sz="4900" b="1"/>
          </a:p>
          <a:p>
            <a:pPr algn="ctr"/>
            <a:r>
              <a:rPr lang="tr-TR" sz="4900" b="1">
                <a:solidFill>
                  <a:srgbClr val="FF9900"/>
                </a:solidFill>
              </a:rPr>
              <a:t>DİSİPLİN</a:t>
            </a:r>
            <a:r>
              <a:rPr lang="tr-TR" sz="4900" b="1"/>
              <a:t>  =   </a:t>
            </a:r>
            <a:r>
              <a:rPr lang="tr-TR" sz="4900" b="1">
                <a:solidFill>
                  <a:srgbClr val="FF9900"/>
                </a:solidFill>
              </a:rPr>
              <a:t>DÜZEN</a:t>
            </a:r>
            <a:r>
              <a:rPr lang="tr-TR" sz="4900" b="1"/>
              <a:t>’ dir  </a:t>
            </a:r>
          </a:p>
          <a:p>
            <a:pPr algn="ctr"/>
            <a:r>
              <a:rPr lang="tr-TR" sz="4900" b="1">
                <a:solidFill>
                  <a:srgbClr val="000099"/>
                </a:solidFill>
              </a:rPr>
              <a:t>BASKI </a:t>
            </a:r>
            <a:r>
              <a:rPr lang="tr-TR" sz="4900" b="1"/>
              <a:t>  </a:t>
            </a:r>
            <a:r>
              <a:rPr lang="tr-TR" sz="4900" b="1">
                <a:solidFill>
                  <a:srgbClr val="000099"/>
                </a:solidFill>
              </a:rPr>
              <a:t>DEĞİL</a:t>
            </a:r>
          </a:p>
          <a:p>
            <a:pPr>
              <a:buFont typeface="Wingdings" pitchFamily="2" charset="2"/>
              <a:buNone/>
            </a:pPr>
            <a:r>
              <a:rPr lang="tr-TR" sz="3200" b="1"/>
              <a:t>     </a:t>
            </a:r>
          </a:p>
          <a:p>
            <a:pPr>
              <a:buFont typeface="Wingdings" pitchFamily="2" charset="2"/>
              <a:buNone/>
            </a:pPr>
            <a:r>
              <a:rPr lang="tr-TR" sz="4900" b="1"/>
              <a:t>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algn="ctr"/>
            <a:r>
              <a:rPr lang="tr-TR" sz="4400" b="1"/>
              <a:t>DİSİPLİN</a:t>
            </a:r>
            <a:r>
              <a:rPr lang="tr-TR" sz="3800" b="1"/>
              <a:t>                                                   </a:t>
            </a:r>
            <a:r>
              <a:rPr lang="tr-TR" sz="3600" b="1"/>
              <a:t>(İÇ DİSİPLİN  -  DIŞ DİSİPLİN 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DIŞ KONTROLLÜ DİSİPLİN DAVRANIŞLARI</a:t>
            </a:r>
          </a:p>
          <a:p>
            <a:pPr>
              <a:lnSpc>
                <a:spcPct val="90000"/>
              </a:lnSpc>
            </a:pPr>
            <a:r>
              <a:rPr lang="tr-TR" b="1" i="1"/>
              <a:t>Kızıp bağırma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* * *</a:t>
            </a:r>
            <a:r>
              <a:rPr lang="tr-TR" b="1" i="1"/>
              <a:t> Tehdit etme</a:t>
            </a:r>
          </a:p>
          <a:p>
            <a:pPr>
              <a:lnSpc>
                <a:spcPct val="90000"/>
              </a:lnSpc>
            </a:pPr>
            <a:r>
              <a:rPr lang="tr-TR" b="1" i="1"/>
              <a:t>Sözle hor görme</a:t>
            </a:r>
          </a:p>
          <a:p>
            <a:pPr>
              <a:lnSpc>
                <a:spcPct val="90000"/>
              </a:lnSpc>
            </a:pPr>
            <a:r>
              <a:rPr lang="tr-TR" b="1" i="1"/>
              <a:t>Beddua etme</a:t>
            </a:r>
          </a:p>
          <a:p>
            <a:pPr>
              <a:lnSpc>
                <a:spcPct val="90000"/>
              </a:lnSpc>
            </a:pPr>
            <a:r>
              <a:rPr lang="tr-TR" b="1" i="1">
                <a:solidFill>
                  <a:srgbClr val="FF9900"/>
                </a:solidFill>
              </a:rPr>
              <a:t>* * *</a:t>
            </a:r>
            <a:r>
              <a:rPr lang="tr-TR" b="1" i="1"/>
              <a:t>Sevgiyi esirgeme</a:t>
            </a:r>
          </a:p>
          <a:p>
            <a:pPr>
              <a:lnSpc>
                <a:spcPct val="90000"/>
              </a:lnSpc>
            </a:pPr>
            <a:r>
              <a:rPr lang="tr-TR" b="1" i="1"/>
              <a:t>Cezalandırma</a:t>
            </a:r>
          </a:p>
          <a:p>
            <a:pPr>
              <a:lnSpc>
                <a:spcPct val="90000"/>
              </a:lnSpc>
            </a:pPr>
            <a:r>
              <a:rPr lang="tr-TR" b="1" i="1"/>
              <a:t>…</a:t>
            </a:r>
          </a:p>
          <a:p>
            <a:pPr>
              <a:lnSpc>
                <a:spcPct val="90000"/>
              </a:lnSpc>
            </a:pPr>
            <a:endParaRPr lang="tr-TR" b="1" i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pPr algn="ctr"/>
            <a:r>
              <a:rPr lang="tr-TR" sz="6600" b="1"/>
              <a:t>DIŞ  DENETİM ARACI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7200" b="1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tr-TR" sz="7200" b="1">
                <a:solidFill>
                  <a:srgbClr val="FF9900"/>
                </a:solidFill>
              </a:rPr>
              <a:t>DAYAK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600" b="1"/>
              <a:t>DAYAK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Dayak     yiyen   çocuk   yaptığının     </a:t>
            </a:r>
            <a:r>
              <a:rPr lang="tr-TR" u="sng">
                <a:solidFill>
                  <a:srgbClr val="FF9900"/>
                </a:solidFill>
              </a:rPr>
              <a:t>bedelini</a:t>
            </a:r>
            <a:r>
              <a:rPr lang="tr-TR" i="1" u="sng">
                <a:solidFill>
                  <a:srgbClr val="FF9900"/>
                </a:solidFill>
              </a:rPr>
              <a:t> </a:t>
            </a:r>
            <a:r>
              <a:rPr lang="tr-TR"/>
              <a:t>ödemiştir;    davranışının    neden    yanlış olduğunu    öğrenmemiştir.</a:t>
            </a:r>
          </a:p>
          <a:p>
            <a:pPr>
              <a:lnSpc>
                <a:spcPct val="90000"/>
              </a:lnSpc>
            </a:pPr>
            <a:r>
              <a:rPr lang="tr-TR"/>
              <a:t>Anne  babaya   kızgınlık,   nefret,   düşmanlık duyar;   onlardan  </a:t>
            </a:r>
            <a:r>
              <a:rPr lang="tr-TR" u="sng">
                <a:solidFill>
                  <a:srgbClr val="FF9900"/>
                </a:solidFill>
              </a:rPr>
              <a:t>öç almak</a:t>
            </a:r>
            <a:r>
              <a:rPr lang="tr-TR"/>
              <a:t>  için  istemedikleri davranışı   tekrarlar.</a:t>
            </a:r>
          </a:p>
          <a:p>
            <a:pPr>
              <a:lnSpc>
                <a:spcPct val="90000"/>
              </a:lnSpc>
            </a:pPr>
            <a:r>
              <a:rPr lang="tr-TR" u="sng">
                <a:solidFill>
                  <a:srgbClr val="FF9900"/>
                </a:solidFill>
              </a:rPr>
              <a:t>Saldırganlık </a:t>
            </a:r>
            <a:r>
              <a:rPr lang="tr-TR"/>
              <a:t> eğilimi   gelişir;  O’da   isteklerini zorbalıkla   elde   etmeye   başlar.</a:t>
            </a:r>
          </a:p>
          <a:p>
            <a:pPr>
              <a:lnSpc>
                <a:spcPct val="90000"/>
              </a:lnSpc>
            </a:pPr>
            <a:r>
              <a:rPr lang="tr-TR"/>
              <a:t>Dayak  yiyen  çocuk  kendini,   güçsüz,   aciz, zavallı   hisseder;   </a:t>
            </a:r>
            <a:r>
              <a:rPr lang="tr-TR" u="sng">
                <a:solidFill>
                  <a:srgbClr val="FF9900"/>
                </a:solidFill>
              </a:rPr>
              <a:t>özgüveni   sarsılır</a:t>
            </a:r>
            <a:r>
              <a:rPr lang="tr-TR"/>
              <a:t>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YAŞANTIMIZDA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3600" b="1"/>
              <a:t>NERELERDE    ŞİDDETLE </a:t>
            </a:r>
          </a:p>
          <a:p>
            <a:pPr algn="ctr">
              <a:buFont typeface="Wingdings" pitchFamily="2" charset="2"/>
              <a:buNone/>
            </a:pPr>
            <a:endParaRPr lang="tr-TR" sz="3600" b="1"/>
          </a:p>
          <a:p>
            <a:pPr algn="ctr">
              <a:buFont typeface="Wingdings" pitchFamily="2" charset="2"/>
              <a:buNone/>
            </a:pPr>
            <a:r>
              <a:rPr lang="tr-TR" sz="3600" b="1"/>
              <a:t>KARŞILAŞIYORUZ</a:t>
            </a:r>
            <a:r>
              <a:rPr lang="tr-TR" sz="36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tr-TR" sz="800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/>
              <a:t>İÇ DENETİM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/>
              <a:t>KURALSIZLIK DEĞİL</a:t>
            </a:r>
            <a:r>
              <a:rPr lang="tr-TR"/>
              <a:t> </a:t>
            </a:r>
          </a:p>
          <a:p>
            <a:pPr algn="ctr">
              <a:lnSpc>
                <a:spcPct val="90000"/>
              </a:lnSpc>
            </a:pPr>
            <a:r>
              <a:rPr lang="tr-TR" b="1"/>
              <a:t>‘</a:t>
            </a:r>
            <a:r>
              <a:rPr lang="tr-TR" b="1">
                <a:solidFill>
                  <a:srgbClr val="FF9900"/>
                </a:solidFill>
              </a:rPr>
              <a:t>Çocuğun bazı kuralları benimsemesi ve dış uyarılara gerek kalmadan uygulamasıdır</a:t>
            </a:r>
            <a:r>
              <a:rPr lang="tr-TR" b="1"/>
              <a:t>.’</a:t>
            </a:r>
          </a:p>
          <a:p>
            <a:pPr>
              <a:lnSpc>
                <a:spcPct val="90000"/>
              </a:lnSpc>
            </a:pPr>
            <a:r>
              <a:rPr lang="tr-TR"/>
              <a:t>Kuralların    nedeni   ve    beklenen   davranış açıklanır</a:t>
            </a:r>
          </a:p>
          <a:p>
            <a:pPr>
              <a:lnSpc>
                <a:spcPct val="90000"/>
              </a:lnSpc>
            </a:pPr>
            <a:r>
              <a:rPr lang="tr-TR"/>
              <a:t>Aktif   rol   ve   sorumluluk   verilir.</a:t>
            </a:r>
          </a:p>
          <a:p>
            <a:pPr>
              <a:lnSpc>
                <a:spcPct val="90000"/>
              </a:lnSpc>
            </a:pPr>
            <a:r>
              <a:rPr lang="tr-TR"/>
              <a:t>Olumlu   davranışlar   takdirle   pekiştirilir.</a:t>
            </a:r>
          </a:p>
          <a:p>
            <a:pPr>
              <a:lnSpc>
                <a:spcPct val="90000"/>
              </a:lnSpc>
            </a:pPr>
            <a:r>
              <a:rPr lang="tr-TR" b="1" i="1"/>
              <a:t>ÇOCUĞA;</a:t>
            </a:r>
            <a:r>
              <a:rPr lang="tr-TR"/>
              <a:t>    </a:t>
            </a:r>
            <a:r>
              <a:rPr lang="tr-TR">
                <a:solidFill>
                  <a:srgbClr val="000099"/>
                </a:solidFill>
              </a:rPr>
              <a:t>ÖZGÜVEN,    SORUMLULUK   VE    DENGELİ     KİŞİLİK     KAZANDIRIR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5400" b="1"/>
              <a:t>TV   VE   ŞİDDET 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 b="1">
                <a:solidFill>
                  <a:srgbClr val="000099"/>
                </a:solidFill>
              </a:rPr>
              <a:t>Çocuklar şiddetle TV da tanışıyor</a:t>
            </a:r>
          </a:p>
          <a:p>
            <a:endParaRPr lang="tr-TR" sz="2600">
              <a:solidFill>
                <a:srgbClr val="000099"/>
              </a:solidFill>
            </a:endParaRPr>
          </a:p>
          <a:p>
            <a:r>
              <a:rPr lang="tr-TR" sz="2600"/>
              <a:t>Ülkemizde   bir  kişi   yaşadığı   </a:t>
            </a:r>
            <a:r>
              <a:rPr lang="tr-TR" sz="2600" i="1" u="sng">
                <a:solidFill>
                  <a:srgbClr val="FF9900"/>
                </a:solidFill>
              </a:rPr>
              <a:t>her   beş   saatten</a:t>
            </a:r>
            <a:r>
              <a:rPr lang="tr-TR" sz="2600"/>
              <a:t>  </a:t>
            </a:r>
            <a:r>
              <a:rPr lang="tr-TR" sz="2600" i="1" u="sng">
                <a:solidFill>
                  <a:srgbClr val="FF9900"/>
                </a:solidFill>
              </a:rPr>
              <a:t>birini   TV    izleyerek</a:t>
            </a:r>
            <a:r>
              <a:rPr lang="tr-TR" sz="2600"/>
              <a:t>    geçirmektedir.</a:t>
            </a:r>
          </a:p>
          <a:p>
            <a:r>
              <a:rPr lang="tr-TR" sz="2600"/>
              <a:t>Çocukların üçte biri TV u ailesiyle birlikte izlemekte;</a:t>
            </a:r>
          </a:p>
          <a:p>
            <a:pPr>
              <a:buFont typeface="Wingdings" pitchFamily="2" charset="2"/>
              <a:buNone/>
            </a:pPr>
            <a:r>
              <a:rPr lang="tr-TR" sz="2600"/>
              <a:t>    yarısından fazlası ise programı kendisi seçmektedir.</a:t>
            </a:r>
          </a:p>
          <a:p>
            <a:r>
              <a:rPr lang="tr-TR" sz="2600"/>
              <a:t>Programların   </a:t>
            </a:r>
            <a:r>
              <a:rPr lang="tr-TR" sz="2600" b="1">
                <a:solidFill>
                  <a:srgbClr val="FF9900"/>
                </a:solidFill>
              </a:rPr>
              <a:t>üçte ikisinde</a:t>
            </a:r>
            <a:r>
              <a:rPr lang="tr-TR" sz="2600" b="1"/>
              <a:t>  </a:t>
            </a:r>
            <a:r>
              <a:rPr lang="tr-TR" sz="2600"/>
              <a:t> az  yada  çok şiddet              eylemleri   vardır.   ( 3/1 i suç kapsamında )</a:t>
            </a:r>
          </a:p>
          <a:p>
            <a:r>
              <a:rPr lang="tr-TR" sz="2600" i="1" u="sng"/>
              <a:t>‘Reality show</a:t>
            </a:r>
            <a:r>
              <a:rPr lang="tr-TR" sz="2600"/>
              <a:t>’ ları  en  çok </a:t>
            </a:r>
            <a:r>
              <a:rPr lang="tr-TR" sz="2600" b="1">
                <a:solidFill>
                  <a:srgbClr val="FF9900"/>
                </a:solidFill>
              </a:rPr>
              <a:t>12-19</a:t>
            </a:r>
            <a:r>
              <a:rPr lang="tr-TR" sz="2600"/>
              <a:t> yaşındakiler  izliyor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TV’ UN   ÇOCUKLARA   ETKİSİ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>
                <a:solidFill>
                  <a:srgbClr val="000099"/>
                </a:solidFill>
              </a:rPr>
              <a:t>TV’DA   ŞİDDET İÇEREN PROGRAMLARI İZLEYEN ÇOCUKLARIN</a:t>
            </a:r>
            <a:r>
              <a:rPr lang="tr-TR"/>
              <a:t> :                                                              * </a:t>
            </a:r>
            <a:r>
              <a:rPr lang="tr-TR" i="1" u="sng">
                <a:solidFill>
                  <a:srgbClr val="FF9900"/>
                </a:solidFill>
              </a:rPr>
              <a:t>saldırgan</a:t>
            </a:r>
            <a:r>
              <a:rPr lang="tr-TR" i="1">
                <a:solidFill>
                  <a:srgbClr val="FF9900"/>
                </a:solidFill>
              </a:rPr>
              <a:t>,     </a:t>
            </a:r>
            <a:r>
              <a:rPr lang="tr-TR" i="1" u="sng">
                <a:solidFill>
                  <a:srgbClr val="FF9900"/>
                </a:solidFill>
              </a:rPr>
              <a:t>kaba</a:t>
            </a:r>
            <a:r>
              <a:rPr lang="tr-TR" i="1">
                <a:solidFill>
                  <a:srgbClr val="FF9900"/>
                </a:solidFill>
              </a:rPr>
              <a:t>,    </a:t>
            </a:r>
            <a:r>
              <a:rPr lang="tr-TR" i="1" u="sng">
                <a:solidFill>
                  <a:srgbClr val="FF9900"/>
                </a:solidFill>
              </a:rPr>
              <a:t>sert</a:t>
            </a:r>
            <a:r>
              <a:rPr lang="tr-TR" i="1"/>
              <a:t>    ve    </a:t>
            </a:r>
            <a:r>
              <a:rPr lang="tr-TR" i="1" u="sng">
                <a:solidFill>
                  <a:srgbClr val="FF9900"/>
                </a:solidFill>
              </a:rPr>
              <a:t>hırçın</a:t>
            </a:r>
            <a:r>
              <a:rPr lang="tr-TR"/>
              <a:t>    bir tutum     sergiledikleri;                                                      * erişkinlik     döneminde     </a:t>
            </a:r>
            <a:r>
              <a:rPr lang="tr-TR" i="1" u="sng">
                <a:solidFill>
                  <a:srgbClr val="FF9900"/>
                </a:solidFill>
              </a:rPr>
              <a:t>suç teşkil</a:t>
            </a:r>
            <a:r>
              <a:rPr lang="tr-TR" i="1" u="sng"/>
              <a:t> </a:t>
            </a:r>
            <a:r>
              <a:rPr lang="tr-TR"/>
              <a:t>    eden şiddet      davranışlarında        bulundukları;                                                                    * gerçek      yaşamda      şiddete       karşı </a:t>
            </a:r>
            <a:r>
              <a:rPr lang="tr-TR" i="1" u="sng">
                <a:solidFill>
                  <a:srgbClr val="FF9900"/>
                </a:solidFill>
              </a:rPr>
              <a:t>duyarsızlık</a:t>
            </a:r>
            <a:r>
              <a:rPr lang="tr-TR">
                <a:solidFill>
                  <a:srgbClr val="FF9900"/>
                </a:solidFill>
              </a:rPr>
              <a:t> </a:t>
            </a:r>
            <a:r>
              <a:rPr lang="tr-TR"/>
              <a:t>       geliştirdikleri                                                                   * ‘şiddet uygulayan’   karakteri </a:t>
            </a:r>
            <a:r>
              <a:rPr lang="tr-TR" i="1" u="sng">
                <a:solidFill>
                  <a:srgbClr val="FF9900"/>
                </a:solidFill>
              </a:rPr>
              <a:t> model</a:t>
            </a:r>
            <a:r>
              <a:rPr lang="tr-TR" i="1">
                <a:solidFill>
                  <a:srgbClr val="FF9900"/>
                </a:solidFill>
              </a:rPr>
              <a:t>  </a:t>
            </a:r>
            <a:r>
              <a:rPr lang="tr-TR"/>
              <a:t>alarak onlar gibi davrandıkları bilimsel bir gerçektir.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ANNE BABANIN TV DENETİMİ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/>
              <a:t>Anne   babalar    kendileri   de   tv   programlarında </a:t>
            </a:r>
            <a:r>
              <a:rPr lang="tr-TR" sz="2600" b="1" u="sng">
                <a:solidFill>
                  <a:srgbClr val="FF9900"/>
                </a:solidFill>
              </a:rPr>
              <a:t>seçici 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 davranmalı,  tv   izleme   süresini  kısaltarak model     olmalı</a:t>
            </a:r>
          </a:p>
          <a:p>
            <a:r>
              <a:rPr lang="tr-TR" sz="2600"/>
              <a:t>Program    bittiğinde     tv     </a:t>
            </a:r>
            <a:r>
              <a:rPr lang="tr-TR" sz="2600" b="1" u="sng">
                <a:solidFill>
                  <a:srgbClr val="FF9900"/>
                </a:solidFill>
              </a:rPr>
              <a:t>kapatılmalı</a:t>
            </a:r>
          </a:p>
          <a:p>
            <a:r>
              <a:rPr lang="tr-TR" sz="2600"/>
              <a:t>Çocuğun   odasında  tv  bulunmamalı;(</a:t>
            </a:r>
            <a:r>
              <a:rPr lang="tr-TR" sz="2600" b="1" u="sng">
                <a:solidFill>
                  <a:srgbClr val="000099"/>
                </a:solidFill>
              </a:rPr>
              <a:t>2 saatten az</a:t>
            </a:r>
            <a:r>
              <a:rPr lang="tr-TR" sz="2600"/>
              <a:t>)</a:t>
            </a:r>
          </a:p>
          <a:p>
            <a:r>
              <a:rPr lang="tr-TR" sz="2600"/>
              <a:t>Kendi  hayatları,   toplum  değerleri   ve   tv  dünyası arasındaki farkı öğrenmeleri için tv  </a:t>
            </a:r>
            <a:r>
              <a:rPr lang="tr-TR" sz="2600" b="1" u="sng">
                <a:solidFill>
                  <a:srgbClr val="FF9900"/>
                </a:solidFill>
              </a:rPr>
              <a:t>birlikte</a:t>
            </a:r>
            <a:r>
              <a:rPr lang="tr-TR" sz="2600"/>
              <a:t> izlenmeli </a:t>
            </a:r>
          </a:p>
          <a:p>
            <a:r>
              <a:rPr lang="tr-TR" sz="2600"/>
              <a:t>CD , video, bilgisayar oyunları </a:t>
            </a:r>
            <a:r>
              <a:rPr lang="tr-TR" sz="2600" b="1" u="sng"/>
              <a:t> </a:t>
            </a:r>
            <a:r>
              <a:rPr lang="tr-TR" sz="2600" b="1" u="sng">
                <a:solidFill>
                  <a:srgbClr val="FF9900"/>
                </a:solidFill>
              </a:rPr>
              <a:t>incelenerek</a:t>
            </a:r>
            <a:r>
              <a:rPr lang="tr-TR" sz="2600"/>
              <a:t> alınmalı</a:t>
            </a:r>
          </a:p>
          <a:p>
            <a:r>
              <a:rPr lang="tr-TR" sz="2600" b="1" u="sng"/>
              <a:t>***  </a:t>
            </a:r>
            <a:r>
              <a:rPr lang="tr-TR" sz="2600" b="1" u="sng">
                <a:solidFill>
                  <a:srgbClr val="FF9900"/>
                </a:solidFill>
              </a:rPr>
              <a:t>Başka   seçenekler</a:t>
            </a:r>
            <a:r>
              <a:rPr lang="tr-TR" sz="2600" b="1" u="sng"/>
              <a:t> :</a:t>
            </a:r>
            <a:r>
              <a:rPr lang="tr-TR" sz="2600"/>
              <a:t>  kitap,   müzik,   hobi,   spor, sosyal  faaliyet,  aile – arkadaş   sohbetleri v.b.</a:t>
            </a:r>
          </a:p>
          <a:p>
            <a:pPr>
              <a:buFont typeface="Wingdings" pitchFamily="2" charset="2"/>
              <a:buNone/>
            </a:pPr>
            <a:endParaRPr lang="tr-TR" sz="26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                                              </a:t>
            </a:r>
          </a:p>
        </p:txBody>
      </p:sp>
      <p:pic>
        <p:nvPicPr>
          <p:cNvPr id="160771" name="Picture 3" descr="siddet80[1]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1916113"/>
            <a:ext cx="3384550" cy="3241675"/>
          </a:xfrm>
          <a:noFill/>
          <a:ln/>
        </p:spPr>
      </p:pic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600" b="1"/>
              <a:t>ŞİDDETE  KARŞI ALABİLECEĞİMİZ</a:t>
            </a:r>
            <a:r>
              <a:rPr lang="tr-TR" sz="7200" b="1"/>
              <a:t> ÖNLEMLER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tr-TR" b="1"/>
          </a:p>
          <a:p>
            <a:pPr algn="ctr">
              <a:lnSpc>
                <a:spcPct val="90000"/>
              </a:lnSpc>
            </a:pPr>
            <a:endParaRPr lang="tr-TR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9600" b="1">
              <a:solidFill>
                <a:srgbClr val="FF99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9600" b="1">
                <a:solidFill>
                  <a:srgbClr val="FF9900"/>
                </a:solidFill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ŞİDDETE KARŞI AİLE ÖNLEMLERİ</a:t>
            </a:r>
            <a:r>
              <a:rPr lang="tr-TR" sz="380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sz="2600" b="1" i="1"/>
              <a:t> </a:t>
            </a:r>
            <a:r>
              <a:rPr lang="tr-TR" sz="2600" b="1" i="1">
                <a:solidFill>
                  <a:srgbClr val="000099"/>
                </a:solidFill>
              </a:rPr>
              <a:t>ÖNCE      KENDİMİZDEN      BAŞLAMALIYIZ</a:t>
            </a:r>
          </a:p>
          <a:p>
            <a:r>
              <a:rPr lang="tr-TR" sz="2600" b="1">
                <a:solidFill>
                  <a:srgbClr val="FF9900"/>
                </a:solidFill>
              </a:rPr>
              <a:t>Yaşantımızda   şiddetin</a:t>
            </a:r>
            <a:r>
              <a:rPr lang="tr-TR" sz="2600" b="1"/>
              <a:t>  </a:t>
            </a:r>
            <a:r>
              <a:rPr lang="tr-TR" sz="2600"/>
              <a:t> ne   kadar   yer   aldığını gözden   geçirmeli,     tutum   ve   davranışlarımızı irdelemeliyiz   </a:t>
            </a:r>
          </a:p>
          <a:p>
            <a:r>
              <a:rPr lang="tr-TR" sz="2600" b="1">
                <a:solidFill>
                  <a:srgbClr val="FF9900"/>
                </a:solidFill>
              </a:rPr>
              <a:t>Sağlıklı   ilişkiler</a:t>
            </a:r>
            <a:r>
              <a:rPr lang="tr-TR" sz="2600" b="1"/>
              <a:t>   </a:t>
            </a:r>
            <a:r>
              <a:rPr lang="tr-TR" sz="2600"/>
              <a:t> kurmaya    özen    göstermeliyiz</a:t>
            </a:r>
          </a:p>
          <a:p>
            <a:r>
              <a:rPr lang="tr-TR" sz="2600" b="1">
                <a:solidFill>
                  <a:srgbClr val="FF9900"/>
                </a:solidFill>
              </a:rPr>
              <a:t>Duygularımızı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   tanımalı,    fark   etmeli   ve   doğru ifade   etmeli;   özellikle    kızgınlık   ve   saldırganlık duygularımızı     kontrol    edebilmeliyiz</a:t>
            </a:r>
          </a:p>
          <a:p>
            <a:r>
              <a:rPr lang="tr-TR" sz="2600"/>
              <a:t>Sakin  ve  sabırlı   olmalı,   açık   ve   net   bir   tutum sergilemeli; </a:t>
            </a:r>
            <a:r>
              <a:rPr lang="tr-TR" sz="2600" b="1">
                <a:solidFill>
                  <a:srgbClr val="FF9900"/>
                </a:solidFill>
              </a:rPr>
              <a:t>davranışlarımızı  </a:t>
            </a:r>
            <a:r>
              <a:rPr lang="tr-TR" sz="2600"/>
              <a:t> kontrol   edebilmeliyiz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ÇOCUĞUMUZA YÖNELİK (1)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/>
              <a:t>Onları  </a:t>
            </a:r>
            <a:r>
              <a:rPr lang="tr-TR" sz="2600" b="1">
                <a:solidFill>
                  <a:srgbClr val="FF9900"/>
                </a:solidFill>
              </a:rPr>
              <a:t>dinlemeli</a:t>
            </a:r>
            <a:r>
              <a:rPr lang="tr-TR" sz="2600"/>
              <a:t> ve  </a:t>
            </a:r>
            <a:r>
              <a:rPr lang="tr-TR" sz="2600" b="1">
                <a:solidFill>
                  <a:srgbClr val="FF9900"/>
                </a:solidFill>
              </a:rPr>
              <a:t>oldukları gibi kabul</a:t>
            </a:r>
            <a:r>
              <a:rPr lang="tr-TR" sz="2600"/>
              <a:t>  etmeliyiz</a:t>
            </a:r>
          </a:p>
          <a:p>
            <a:r>
              <a:rPr lang="tr-TR" sz="2600"/>
              <a:t>Çocuğumuzun     kendi      </a:t>
            </a:r>
            <a:r>
              <a:rPr lang="tr-TR" sz="2600" b="1">
                <a:solidFill>
                  <a:srgbClr val="FF9900"/>
                </a:solidFill>
              </a:rPr>
              <a:t>duygularını    tanıması</a:t>
            </a:r>
            <a:r>
              <a:rPr lang="tr-TR" sz="2600"/>
              <a:t>, anlamlandırması  ve  doğru   ifade   edebilmesi   için olanak    sağlamalıyız</a:t>
            </a:r>
          </a:p>
          <a:p>
            <a:r>
              <a:rPr lang="tr-TR" sz="2600" b="1">
                <a:solidFill>
                  <a:srgbClr val="FF9900"/>
                </a:solidFill>
              </a:rPr>
              <a:t>Baskıcı – otoriter</a:t>
            </a:r>
            <a:r>
              <a:rPr lang="tr-TR" sz="2600" b="1"/>
              <a:t>   ve  </a:t>
            </a:r>
            <a:r>
              <a:rPr lang="tr-TR" sz="2600" b="1">
                <a:solidFill>
                  <a:srgbClr val="FF9900"/>
                </a:solidFill>
              </a:rPr>
              <a:t>aşırı   serbest</a:t>
            </a:r>
            <a:r>
              <a:rPr lang="tr-TR" sz="2600" b="1"/>
              <a:t>  </a:t>
            </a:r>
            <a:r>
              <a:rPr lang="tr-TR" sz="2600"/>
              <a:t> tutumlardan kaçınmalıyız</a:t>
            </a:r>
          </a:p>
          <a:p>
            <a:r>
              <a:rPr lang="tr-TR" sz="2600" b="1">
                <a:solidFill>
                  <a:srgbClr val="FF9900"/>
                </a:solidFill>
              </a:rPr>
              <a:t>Tutarlı  olmaya,   açık,   dürüst</a:t>
            </a:r>
            <a:r>
              <a:rPr lang="tr-TR" sz="2600"/>
              <a:t>   ve   net   olmaya sözümüzü   tutmaya   özen   göstermeliyiz</a:t>
            </a:r>
          </a:p>
          <a:p>
            <a:r>
              <a:rPr lang="tr-TR" sz="2600" b="1"/>
              <a:t>*** </a:t>
            </a:r>
            <a:r>
              <a:rPr lang="tr-TR" sz="2600" b="1">
                <a:solidFill>
                  <a:srgbClr val="000099"/>
                </a:solidFill>
              </a:rPr>
              <a:t>Evde şiddetin hiçbir türüne yer vermemeliyiz</a:t>
            </a:r>
          </a:p>
          <a:p>
            <a:r>
              <a:rPr lang="tr-TR" sz="2600" b="1">
                <a:solidFill>
                  <a:srgbClr val="FF9900"/>
                </a:solidFill>
              </a:rPr>
              <a:t>Arkadaş</a:t>
            </a:r>
            <a:r>
              <a:rPr lang="tr-TR" sz="2600">
                <a:solidFill>
                  <a:srgbClr val="FF9900"/>
                </a:solidFill>
              </a:rPr>
              <a:t> </a:t>
            </a:r>
            <a:r>
              <a:rPr lang="tr-TR" sz="2600"/>
              <a:t>çevresini tanımalı,  evimize davet etmeliyiz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ÇOCUĞUMUZA YÖNELİK  (2)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Onu   </a:t>
            </a:r>
            <a:r>
              <a:rPr lang="tr-TR" b="1">
                <a:solidFill>
                  <a:srgbClr val="FF9900"/>
                </a:solidFill>
              </a:rPr>
              <a:t>sokağa – dışarı</a:t>
            </a:r>
            <a:r>
              <a:rPr lang="tr-TR" b="1"/>
              <a:t>  </a:t>
            </a:r>
            <a:r>
              <a:rPr lang="tr-TR"/>
              <a:t> itecek    davranışlar yerine,   </a:t>
            </a:r>
            <a:r>
              <a:rPr lang="tr-TR" b="1">
                <a:solidFill>
                  <a:srgbClr val="FF9900"/>
                </a:solidFill>
              </a:rPr>
              <a:t>sevgimizi   yansıtan</a:t>
            </a:r>
            <a:r>
              <a:rPr lang="tr-TR"/>
              <a:t>,   paylaşımcı yaklaşımda    bulunalım</a:t>
            </a:r>
          </a:p>
          <a:p>
            <a:pPr>
              <a:lnSpc>
                <a:spcPct val="90000"/>
              </a:lnSpc>
            </a:pPr>
            <a:r>
              <a:rPr lang="tr-TR" b="1">
                <a:solidFill>
                  <a:srgbClr val="FF9900"/>
                </a:solidFill>
              </a:rPr>
              <a:t>Sorunlarıyla</a:t>
            </a:r>
            <a:r>
              <a:rPr lang="tr-TR"/>
              <a:t>   yakından   ilgilenmeli;   akılcı yollarla    çözme    becerisi    kazandırmalıyız </a:t>
            </a:r>
          </a:p>
          <a:p>
            <a:pPr>
              <a:lnSpc>
                <a:spcPct val="90000"/>
              </a:lnSpc>
            </a:pPr>
            <a:r>
              <a:rPr lang="tr-TR"/>
              <a:t>Çocuklarımızı     </a:t>
            </a:r>
            <a:r>
              <a:rPr lang="tr-TR" b="1">
                <a:solidFill>
                  <a:srgbClr val="FF9900"/>
                </a:solidFill>
              </a:rPr>
              <a:t>eşler    arasında   denge</a:t>
            </a:r>
            <a:r>
              <a:rPr lang="tr-TR"/>
              <a:t> unsuru    olarak    görmemeliyiz</a:t>
            </a:r>
          </a:p>
          <a:p>
            <a:pPr>
              <a:lnSpc>
                <a:spcPct val="90000"/>
              </a:lnSpc>
            </a:pPr>
            <a:r>
              <a:rPr lang="tr-TR"/>
              <a:t>İzlediği    programları,    okuduğu kitapları, girdiği    çevreyi    onun   </a:t>
            </a:r>
            <a:r>
              <a:rPr lang="tr-TR" b="1">
                <a:solidFill>
                  <a:srgbClr val="FF9900"/>
                </a:solidFill>
              </a:rPr>
              <a:t>yaşına    uygun</a:t>
            </a:r>
            <a:r>
              <a:rPr lang="tr-TR"/>
              <a:t> ayarlamalıyız.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ŞİDDETİ  ÖNLEME  YOLLARI        ( </a:t>
            </a:r>
            <a:r>
              <a:rPr lang="tr-TR" sz="3800" b="1">
                <a:solidFill>
                  <a:srgbClr val="000099"/>
                </a:solidFill>
              </a:rPr>
              <a:t>KAMUSAL</a:t>
            </a:r>
            <a:r>
              <a:rPr lang="tr-TR" sz="3800" b="1"/>
              <a:t> 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Anne – baba</a:t>
            </a:r>
            <a:r>
              <a:rPr lang="tr-TR"/>
              <a:t>   eğitimi;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Kamuoyu   bilincinin</a:t>
            </a:r>
            <a:r>
              <a:rPr lang="tr-TR"/>
              <a:t>   arttırılarak   duyarlı hale getirilmesi;   </a:t>
            </a:r>
            <a:r>
              <a:rPr lang="tr-TR" i="1" u="sng">
                <a:solidFill>
                  <a:srgbClr val="FF9900"/>
                </a:solidFill>
              </a:rPr>
              <a:t>kampanyaların</a:t>
            </a:r>
            <a:r>
              <a:rPr lang="tr-TR"/>
              <a:t>    oluşturulması;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Kitle   iletişim   araçlarından</a:t>
            </a:r>
            <a:r>
              <a:rPr lang="tr-TR"/>
              <a:t>    bu    amaçla yararlanılması;</a:t>
            </a:r>
          </a:p>
          <a:p>
            <a:pPr>
              <a:lnSpc>
                <a:spcPct val="90000"/>
              </a:lnSpc>
            </a:pPr>
            <a:r>
              <a:rPr lang="tr-TR"/>
              <a:t>Çocuklara   </a:t>
            </a:r>
            <a:r>
              <a:rPr lang="tr-TR" i="1" u="sng">
                <a:solidFill>
                  <a:srgbClr val="FF9900"/>
                </a:solidFill>
              </a:rPr>
              <a:t>‘Yaşam Becerileri’</a:t>
            </a:r>
            <a:r>
              <a:rPr lang="tr-TR">
                <a:solidFill>
                  <a:srgbClr val="FF9900"/>
                </a:solidFill>
              </a:rPr>
              <a:t>ni</a:t>
            </a:r>
            <a:r>
              <a:rPr lang="tr-TR"/>
              <a:t>    geliştirecek eğitim     programlarının     uygulanması;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Risk  guruplarına</a:t>
            </a:r>
            <a:r>
              <a:rPr lang="tr-TR"/>
              <a:t>  yönelik tedbirlerin alınması;</a:t>
            </a:r>
          </a:p>
          <a:p>
            <a:pPr>
              <a:lnSpc>
                <a:spcPct val="90000"/>
              </a:lnSpc>
            </a:pPr>
            <a:r>
              <a:rPr lang="tr-TR" i="1" u="sng">
                <a:solidFill>
                  <a:srgbClr val="FF9900"/>
                </a:solidFill>
              </a:rPr>
              <a:t>Cinsiyet- toplumsal eşitliğin</a:t>
            </a:r>
            <a:r>
              <a:rPr lang="tr-TR"/>
              <a:t> yaygınlaştırılması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	ŞİDDET   HERYERDE 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1341438"/>
            <a:ext cx="41751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Aile   içinde</a:t>
            </a:r>
          </a:p>
          <a:p>
            <a:pPr>
              <a:lnSpc>
                <a:spcPct val="90000"/>
              </a:lnSpc>
            </a:pPr>
            <a:r>
              <a:rPr lang="tr-TR"/>
              <a:t>İş   yerinde</a:t>
            </a:r>
          </a:p>
          <a:p>
            <a:pPr>
              <a:lnSpc>
                <a:spcPct val="90000"/>
              </a:lnSpc>
            </a:pPr>
            <a:r>
              <a:rPr lang="tr-TR"/>
              <a:t>Sokakta</a:t>
            </a:r>
          </a:p>
          <a:p>
            <a:pPr>
              <a:lnSpc>
                <a:spcPct val="90000"/>
              </a:lnSpc>
            </a:pPr>
            <a:r>
              <a:rPr lang="tr-TR"/>
              <a:t>Sporda</a:t>
            </a:r>
          </a:p>
          <a:p>
            <a:pPr>
              <a:lnSpc>
                <a:spcPct val="90000"/>
              </a:lnSpc>
            </a:pPr>
            <a:r>
              <a:rPr lang="tr-TR"/>
              <a:t>Kültürde</a:t>
            </a:r>
          </a:p>
          <a:p>
            <a:pPr>
              <a:lnSpc>
                <a:spcPct val="90000"/>
              </a:lnSpc>
            </a:pPr>
            <a:r>
              <a:rPr lang="tr-TR"/>
              <a:t>Sanatta</a:t>
            </a:r>
          </a:p>
          <a:p>
            <a:pPr>
              <a:lnSpc>
                <a:spcPct val="90000"/>
              </a:lnSpc>
            </a:pPr>
            <a:r>
              <a:rPr lang="tr-TR"/>
              <a:t>Medyada</a:t>
            </a:r>
          </a:p>
          <a:p>
            <a:pPr>
              <a:lnSpc>
                <a:spcPct val="90000"/>
              </a:lnSpc>
            </a:pPr>
            <a:r>
              <a:rPr lang="tr-TR"/>
              <a:t>İnsan    ilişkilerinde                 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ŞİDDETİ ÖNLEME YOLLARI</a:t>
            </a:r>
            <a:r>
              <a:rPr lang="tr-TR" sz="3800"/>
              <a:t>           </a:t>
            </a:r>
            <a:r>
              <a:rPr lang="tr-TR" sz="3800" b="1"/>
              <a:t>( YASAL 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24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600" i="1" u="sng"/>
              <a:t>Ulusal Eylem Planın</a:t>
            </a:r>
            <a:r>
              <a:rPr lang="tr-TR" sz="2600"/>
              <a:t> uygulamaya koyulması;</a:t>
            </a:r>
          </a:p>
          <a:p>
            <a:pPr>
              <a:lnSpc>
                <a:spcPct val="80000"/>
              </a:lnSpc>
            </a:pPr>
            <a:r>
              <a:rPr lang="tr-TR" sz="2600"/>
              <a:t>Şiddete maruz kalanlara yönelik  </a:t>
            </a:r>
            <a:r>
              <a:rPr lang="tr-TR" sz="2600" i="1" u="sng"/>
              <a:t>bakım ve destek</a:t>
            </a:r>
            <a:r>
              <a:rPr lang="tr-TR" sz="2600"/>
              <a:t> hizmetlerinin yasal düzenlemelerle güçlendirilmesi;</a:t>
            </a:r>
          </a:p>
          <a:p>
            <a:pPr>
              <a:lnSpc>
                <a:spcPct val="80000"/>
              </a:lnSpc>
            </a:pPr>
            <a:r>
              <a:rPr lang="tr-TR" sz="2600"/>
              <a:t>Risk gurubuna yönelik </a:t>
            </a:r>
            <a:r>
              <a:rPr lang="tr-TR" sz="2600" i="1" u="sng"/>
              <a:t>önleyici tedbirlerin</a:t>
            </a:r>
            <a:r>
              <a:rPr lang="tr-TR" sz="2600"/>
              <a:t> alınması;   </a:t>
            </a:r>
          </a:p>
          <a:p>
            <a:pPr>
              <a:lnSpc>
                <a:spcPct val="80000"/>
              </a:lnSpc>
            </a:pPr>
            <a:r>
              <a:rPr lang="tr-TR" sz="2600"/>
              <a:t>Çocukların </a:t>
            </a:r>
            <a:r>
              <a:rPr lang="tr-TR" sz="2600" i="1" u="sng"/>
              <a:t>alkol, uyuşturucu ve ateşli silahlara</a:t>
            </a:r>
            <a:r>
              <a:rPr lang="tr-TR" sz="2600"/>
              <a:t> ulaşımının engellenmesine yönelik yasal önlemlerin alınması;</a:t>
            </a:r>
          </a:p>
          <a:p>
            <a:pPr>
              <a:lnSpc>
                <a:spcPct val="80000"/>
              </a:lnSpc>
            </a:pPr>
            <a:r>
              <a:rPr lang="tr-TR" sz="2600" b="1"/>
              <a:t>ŞİDDET     ÖNCESİ  –  SONRASI;                   ÖNLEME  –  BAKIM  –  DESTEK   VE   SAĞALTIM İHTİYAÇLARININ     YASAL    DÜZENLEME    VE UYGULAMALARININ     YAPILMASI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800" b="1"/>
              <a:t>NEDEN  </a:t>
            </a:r>
            <a:br>
              <a:rPr lang="tr-TR" sz="3800" b="1"/>
            </a:br>
            <a:r>
              <a:rPr lang="tr-TR" sz="3800" b="1" i="1"/>
              <a:t>ŞİDDETE   SON ?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 i="1"/>
              <a:t>TOPLUMSAL NEDEN</a:t>
            </a:r>
            <a:r>
              <a:rPr lang="tr-TR"/>
              <a:t> :                       Çocuklar   toplumun   temeli;   her   anlamda </a:t>
            </a:r>
            <a:r>
              <a:rPr lang="tr-TR" u="sng"/>
              <a:t>geleceğimiz </a:t>
            </a:r>
            <a:r>
              <a:rPr lang="tr-TR"/>
              <a:t>!                                                   </a:t>
            </a:r>
            <a:r>
              <a:rPr lang="tr-TR">
                <a:solidFill>
                  <a:srgbClr val="000099"/>
                </a:solidFill>
              </a:rPr>
              <a:t>*</a:t>
            </a:r>
            <a:r>
              <a:rPr lang="tr-TR"/>
              <a:t> </a:t>
            </a:r>
            <a:r>
              <a:rPr lang="tr-TR">
                <a:solidFill>
                  <a:srgbClr val="FF9900"/>
                </a:solidFill>
              </a:rPr>
              <a:t>Çağdaş,  gelişmiş,  güvenli  bir  yaşam  için</a:t>
            </a:r>
            <a:r>
              <a:rPr lang="tr-TR"/>
              <a:t>.     </a:t>
            </a:r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 b="1" i="1"/>
              <a:t>KİŞİSEL NEDEN</a:t>
            </a:r>
            <a:r>
              <a:rPr lang="tr-TR"/>
              <a:t> :                                 Gözümüzden    sakındığımız  çocuklarımızın,    </a:t>
            </a:r>
            <a:r>
              <a:rPr lang="tr-TR">
                <a:solidFill>
                  <a:srgbClr val="000099"/>
                </a:solidFill>
              </a:rPr>
              <a:t>*</a:t>
            </a:r>
            <a:r>
              <a:rPr lang="tr-TR"/>
              <a:t> </a:t>
            </a:r>
            <a:r>
              <a:rPr lang="tr-TR">
                <a:solidFill>
                  <a:srgbClr val="FF9900"/>
                </a:solidFill>
              </a:rPr>
              <a:t>bedensel - ruhsal   açıdan   </a:t>
            </a:r>
            <a:r>
              <a:rPr lang="tr-TR" u="sng">
                <a:solidFill>
                  <a:srgbClr val="FF9900"/>
                </a:solidFill>
              </a:rPr>
              <a:t>sağlıklı,   mutlu</a:t>
            </a:r>
            <a:r>
              <a:rPr lang="tr-TR">
                <a:solidFill>
                  <a:srgbClr val="FF9900"/>
                </a:solidFill>
              </a:rPr>
              <a:t>, </a:t>
            </a:r>
            <a:r>
              <a:rPr lang="tr-TR" u="sng">
                <a:solidFill>
                  <a:srgbClr val="FF9900"/>
                </a:solidFill>
              </a:rPr>
              <a:t>başarılı</a:t>
            </a:r>
            <a:r>
              <a:rPr lang="tr-TR"/>
              <a:t>    olmaları   için.</a:t>
            </a:r>
          </a:p>
          <a:p>
            <a:pPr>
              <a:lnSpc>
                <a:spcPct val="90000"/>
              </a:lnSpc>
            </a:pPr>
            <a:r>
              <a:rPr lang="tr-TR"/>
              <a:t>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GÖREVİMİZ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tr-TR"/>
              <a:t>HER ŞEYİN  EN  İYİSİNİ                 </a:t>
            </a:r>
            <a:r>
              <a:rPr lang="tr-TR" b="1">
                <a:solidFill>
                  <a:srgbClr val="FF9900"/>
                </a:solidFill>
              </a:rPr>
              <a:t>KENDİMİZ  İÇİN</a:t>
            </a:r>
            <a:r>
              <a:rPr lang="tr-TR"/>
              <a:t>                                                 İSTERİZ                                                           </a:t>
            </a:r>
          </a:p>
          <a:p>
            <a:pPr algn="ctr">
              <a:lnSpc>
                <a:spcPct val="90000"/>
              </a:lnSpc>
            </a:pPr>
            <a:endParaRPr lang="tr-TR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* </a:t>
            </a:r>
            <a:r>
              <a:rPr lang="tr-TR">
                <a:solidFill>
                  <a:srgbClr val="FF9900"/>
                </a:solidFill>
              </a:rPr>
              <a:t>iyi bir hayat</a:t>
            </a:r>
            <a:r>
              <a:rPr lang="tr-TR"/>
              <a:t>     * </a:t>
            </a:r>
            <a:r>
              <a:rPr lang="tr-TR">
                <a:solidFill>
                  <a:srgbClr val="FF9900"/>
                </a:solidFill>
              </a:rPr>
              <a:t>iyi bir gelecek</a:t>
            </a:r>
            <a:r>
              <a:rPr lang="tr-TR"/>
              <a:t>                                                        bize vermelerini dilemek yerine                     ilk adımı                                                                              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b="1"/>
              <a:t>   </a:t>
            </a:r>
            <a:r>
              <a:rPr lang="tr-TR" sz="4400" b="1">
                <a:solidFill>
                  <a:srgbClr val="000099"/>
                </a:solidFill>
              </a:rPr>
              <a:t>BİZ </a:t>
            </a:r>
            <a:r>
              <a:rPr lang="tr-TR" sz="4400"/>
              <a:t>  </a:t>
            </a:r>
            <a:r>
              <a:rPr lang="tr-TR"/>
              <a:t>                                                                    atalım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   * </a:t>
            </a:r>
            <a:r>
              <a:rPr lang="tr-TR" b="1">
                <a:solidFill>
                  <a:srgbClr val="FF9900"/>
                </a:solidFill>
              </a:rPr>
              <a:t>Rahat</a:t>
            </a:r>
            <a:r>
              <a:rPr lang="tr-TR"/>
              <a:t>  bir vicdan                                           * </a:t>
            </a:r>
            <a:r>
              <a:rPr lang="tr-TR" b="1">
                <a:solidFill>
                  <a:srgbClr val="FF9900"/>
                </a:solidFill>
              </a:rPr>
              <a:t>Sevgi</a:t>
            </a:r>
            <a:r>
              <a:rPr lang="tr-TR"/>
              <a:t> dolu bir yürek                                      * </a:t>
            </a:r>
            <a:r>
              <a:rPr lang="tr-TR" b="1">
                <a:solidFill>
                  <a:srgbClr val="FF9900"/>
                </a:solidFill>
              </a:rPr>
              <a:t>Huzurlu</a:t>
            </a:r>
            <a:r>
              <a:rPr lang="tr-TR"/>
              <a:t> bir toplum                                         * </a:t>
            </a:r>
            <a:r>
              <a:rPr lang="tr-TR" b="1">
                <a:solidFill>
                  <a:srgbClr val="FF9900"/>
                </a:solidFill>
              </a:rPr>
              <a:t>Aydınlık</a:t>
            </a:r>
            <a:r>
              <a:rPr lang="tr-TR"/>
              <a:t> bir gelecek için                             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pPr algn="ctr">
              <a:buFont typeface="Wingdings" pitchFamily="2" charset="2"/>
              <a:buNone/>
            </a:pPr>
            <a:r>
              <a:rPr lang="tr-TR" sz="3200" b="1">
                <a:solidFill>
                  <a:srgbClr val="000099"/>
                </a:solidFill>
              </a:rPr>
              <a:t>ŞİDDETSİZ    SEVGİ    DOLU    GÜNLER</a:t>
            </a:r>
            <a:r>
              <a:rPr lang="tr-TR" sz="3200" b="1"/>
              <a:t> </a:t>
            </a:r>
            <a:r>
              <a:rPr lang="tr-TR" sz="4400" b="1"/>
              <a:t>!</a:t>
            </a:r>
            <a:r>
              <a:rPr lang="tr-TR"/>
              <a:t>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000" b="1"/>
              <a:t>TEŞEKKÜRLER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Topkapılı     Mehmetbey    İlköğretim     Okulu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ŞİDDETİN TANIMI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tr-TR" b="1"/>
              <a:t>ŞİDDET:</a:t>
            </a:r>
            <a:r>
              <a:rPr lang="tr-TR"/>
              <a:t>    güç     ve    </a:t>
            </a:r>
            <a:r>
              <a:rPr lang="tr-TR">
                <a:solidFill>
                  <a:srgbClr val="FF9900"/>
                </a:solidFill>
              </a:rPr>
              <a:t> </a:t>
            </a:r>
            <a:r>
              <a:rPr lang="tr-TR" b="1" i="1" u="sng">
                <a:solidFill>
                  <a:srgbClr val="FF9900"/>
                </a:solidFill>
              </a:rPr>
              <a:t>baskı</a:t>
            </a:r>
            <a:r>
              <a:rPr lang="tr-TR">
                <a:solidFill>
                  <a:srgbClr val="FF9900"/>
                </a:solidFill>
              </a:rPr>
              <a:t>  </a:t>
            </a:r>
            <a:r>
              <a:rPr lang="tr-TR"/>
              <a:t>  uygulayarak insanların   bedensel   veya   ruhsal   açıdan </a:t>
            </a:r>
            <a:r>
              <a:rPr lang="tr-TR" b="1" i="1" u="sng">
                <a:solidFill>
                  <a:srgbClr val="FF9900"/>
                </a:solidFill>
              </a:rPr>
              <a:t>zarar</a:t>
            </a:r>
            <a:r>
              <a:rPr lang="tr-TR" b="1"/>
              <a:t>   </a:t>
            </a:r>
            <a:r>
              <a:rPr lang="tr-TR"/>
              <a:t> görmesine   neden  olan  hareketlerin tümü    olarak    tanımlanabilir.</a:t>
            </a:r>
          </a:p>
          <a:p>
            <a:endParaRPr lang="tr-TR" b="1"/>
          </a:p>
          <a:p>
            <a:r>
              <a:rPr lang="tr-TR" b="1"/>
              <a:t>ŞİDDET</a:t>
            </a:r>
            <a:r>
              <a:rPr lang="tr-TR"/>
              <a:t>                                                                   </a:t>
            </a:r>
            <a:r>
              <a:rPr lang="tr-TR" b="1"/>
              <a:t>*</a:t>
            </a:r>
            <a:r>
              <a:rPr lang="tr-TR"/>
              <a:t> kişinin     istemediği,                                           </a:t>
            </a:r>
            <a:r>
              <a:rPr lang="tr-TR" b="1"/>
              <a:t>*</a:t>
            </a:r>
            <a:r>
              <a:rPr lang="tr-TR"/>
              <a:t> kişiyi    tahrik    eden,                                           * yıpratıcı     </a:t>
            </a:r>
            <a:r>
              <a:rPr lang="tr-TR" i="1"/>
              <a:t> ve</a:t>
            </a:r>
            <a:r>
              <a:rPr lang="tr-TR"/>
              <a:t>                                                                            * </a:t>
            </a:r>
            <a:r>
              <a:rPr lang="tr-TR" b="1" i="1" u="sng">
                <a:solidFill>
                  <a:srgbClr val="FF9900"/>
                </a:solidFill>
              </a:rPr>
              <a:t>saldırganlık</a:t>
            </a:r>
            <a:r>
              <a:rPr lang="tr-TR" b="1" u="sng">
                <a:solidFill>
                  <a:srgbClr val="FF9900"/>
                </a:solidFill>
              </a:rPr>
              <a:t> </a:t>
            </a:r>
            <a:r>
              <a:rPr lang="tr-TR"/>
              <a:t>  içeren  bir davranış  biçimidir.</a:t>
            </a:r>
          </a:p>
          <a:p>
            <a:pPr>
              <a:buFont typeface="Wingdings" pitchFamily="2" charset="2"/>
              <a:buNone/>
            </a:pPr>
            <a:r>
              <a:rPr lang="tr-TR"/>
              <a:t>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                                              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b="1"/>
              <a:t> </a:t>
            </a:r>
            <a:r>
              <a:rPr lang="tr-TR" sz="4400" b="1"/>
              <a:t>ŞİDDET  DAVRANIŞLARI DEDİĞİMİZDE </a:t>
            </a:r>
          </a:p>
          <a:p>
            <a:pPr algn="ctr">
              <a:buFont typeface="Wingdings" pitchFamily="2" charset="2"/>
              <a:buNone/>
            </a:pPr>
            <a:endParaRPr lang="tr-TR" sz="4400" b="1"/>
          </a:p>
          <a:p>
            <a:pPr algn="ctr">
              <a:buFont typeface="Wingdings" pitchFamily="2" charset="2"/>
              <a:buNone/>
            </a:pPr>
            <a:r>
              <a:rPr lang="tr-TR" sz="4400" b="1"/>
              <a:t>AKLIMIZA NELER  </a:t>
            </a:r>
          </a:p>
          <a:p>
            <a:pPr algn="ctr">
              <a:buFont typeface="Wingdings" pitchFamily="2" charset="2"/>
              <a:buNone/>
            </a:pPr>
            <a:r>
              <a:rPr lang="tr-TR" sz="4400" b="1"/>
              <a:t>GELİYOR</a:t>
            </a:r>
          </a:p>
          <a:p>
            <a:pPr algn="ctr">
              <a:buFont typeface="Wingdings" pitchFamily="2" charset="2"/>
              <a:buNone/>
            </a:pPr>
            <a:r>
              <a:rPr lang="tr-TR" sz="8800" b="1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ŞİDDETİN ÇEŞİTLERİ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r>
              <a:rPr lang="tr-TR" sz="3200" b="1"/>
              <a:t>Fiziksel </a:t>
            </a:r>
            <a:r>
              <a:rPr lang="tr-TR" sz="3200"/>
              <a:t>  şiddet</a:t>
            </a:r>
          </a:p>
          <a:p>
            <a:pPr>
              <a:buFont typeface="Wingdings" pitchFamily="2" charset="2"/>
              <a:buNone/>
            </a:pPr>
            <a:endParaRPr lang="tr-TR" sz="3200" b="1"/>
          </a:p>
          <a:p>
            <a:r>
              <a:rPr lang="tr-TR" sz="3200" b="1"/>
              <a:t>Duygusal</a:t>
            </a:r>
            <a:r>
              <a:rPr lang="tr-TR" sz="3200"/>
              <a:t>   ve   sözlü   şiddet</a:t>
            </a:r>
          </a:p>
          <a:p>
            <a:endParaRPr lang="tr-TR" sz="3200" b="1"/>
          </a:p>
          <a:p>
            <a:r>
              <a:rPr lang="tr-TR" sz="3200" b="1"/>
              <a:t>Cinsel </a:t>
            </a:r>
            <a:r>
              <a:rPr lang="tr-TR" sz="3200"/>
              <a:t>  şiddet</a:t>
            </a:r>
          </a:p>
          <a:p>
            <a:endParaRPr lang="tr-TR" sz="3200" b="1"/>
          </a:p>
          <a:p>
            <a:r>
              <a:rPr lang="tr-TR" sz="3200" b="1"/>
              <a:t>Toplumsal   ilişkileri   sınırlayıcı</a:t>
            </a:r>
            <a:r>
              <a:rPr lang="tr-TR" sz="3200"/>
              <a:t>   şiddet</a:t>
            </a:r>
          </a:p>
          <a:p>
            <a:endParaRPr lang="tr-TR" sz="3200" b="1"/>
          </a:p>
          <a:p>
            <a:r>
              <a:rPr lang="tr-TR" sz="3200" b="1"/>
              <a:t>Ekonomik</a:t>
            </a:r>
            <a:r>
              <a:rPr lang="tr-TR" sz="3200"/>
              <a:t>   şiddet</a:t>
            </a:r>
            <a:r>
              <a:rPr lang="tr-TR" sz="2600"/>
              <a:t>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2600" b="0" i="1" u="sng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2600" b="0" i="1" u="sng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</TotalTime>
  <Words>2367</Words>
  <Application>Microsoft Office PowerPoint</Application>
  <PresentationFormat>Ekran Gösterisi (4:3)</PresentationFormat>
  <Paragraphs>403</Paragraphs>
  <Slides>64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64</vt:i4>
      </vt:variant>
    </vt:vector>
  </HeadingPairs>
  <TitlesOfParts>
    <vt:vector size="69" baseType="lpstr">
      <vt:lpstr>Arial</vt:lpstr>
      <vt:lpstr>Garamond</vt:lpstr>
      <vt:lpstr>Times New Roman</vt:lpstr>
      <vt:lpstr>Wingdings</vt:lpstr>
      <vt:lpstr>Kenar Çizgili</vt:lpstr>
      <vt:lpstr>   ÇOCUK VE ŞİDDET</vt:lpstr>
      <vt:lpstr>Slayt 2</vt:lpstr>
      <vt:lpstr>ÇOCUK VE ŞİDDET</vt:lpstr>
      <vt:lpstr>YAŞAMDA ŞİDDET</vt:lpstr>
      <vt:lpstr>YAŞANTIMIZDA</vt:lpstr>
      <vt:lpstr> ŞİDDET   HERYERDE !</vt:lpstr>
      <vt:lpstr>ŞİDDETİN TANIMI</vt:lpstr>
      <vt:lpstr>                                                            </vt:lpstr>
      <vt:lpstr>ŞİDDETİN ÇEŞİTLERİ</vt:lpstr>
      <vt:lpstr>FİZİKSEL ŞİDDET</vt:lpstr>
      <vt:lpstr>FİZİKSEL ŞİDDET DAVRANIŞLARI</vt:lpstr>
      <vt:lpstr>FİZİKSEL ŞİDDETE MARUZ KALAN ÇOCUK   (1)             </vt:lpstr>
      <vt:lpstr>                                                           </vt:lpstr>
      <vt:lpstr>FİZİKSEL ŞİDDETE MARUZ KALAN ÇOCUK   (2)</vt:lpstr>
      <vt:lpstr>? </vt:lpstr>
      <vt:lpstr>DUYGUSAL – SÖZLÜ ŞİDDET   </vt:lpstr>
      <vt:lpstr>DUYGUSAL – SÖZLÜ ŞİDDET  DAVRANIŞLARI  (1)</vt:lpstr>
      <vt:lpstr>DUYGUSAL – SÖZLÜ ŞİDDET  DAVRANIŞLARI  (2)</vt:lpstr>
      <vt:lpstr>DUYGUSAL – SÖZLÜ ŞİDDETE MARUZ KALAN ÇOCUK   (1)</vt:lpstr>
      <vt:lpstr>DUYGUSAL – SÖZLÜ ŞİDDETE MARUZ KALAN ÇOCUK  (2)</vt:lpstr>
      <vt:lpstr>CİNSEL ŞİDDET</vt:lpstr>
      <vt:lpstr>CİNSEL ŞİDDET DAVRANIŞLARI</vt:lpstr>
      <vt:lpstr>CİNSEL ŞİDDETE MARUZ KALAN ÇOCUK (1)</vt:lpstr>
      <vt:lpstr>TOPLUMSAL İLİŞKİLERİ SINIRLAYICI ŞİDDET</vt:lpstr>
      <vt:lpstr>TOPLUMSAL İLİŞKİLERİ SINIRLANDIRICI ŞİDDET DAVRANIŞLARI</vt:lpstr>
      <vt:lpstr>TOPLUMSAL İLŞKİLERİ SINIRLAYICI ŞİDDETE MARUZ KALAN ÇOCUK</vt:lpstr>
      <vt:lpstr>EKONOMİK ŞİDDET</vt:lpstr>
      <vt:lpstr>EKONOMİK ŞİDDET DAVRANIŞLARI</vt:lpstr>
      <vt:lpstr>EKONOMİK ŞİDDETE MARUZ KALAN ÇOCUK</vt:lpstr>
      <vt:lpstr>AİLE İÇİ ŞİDDET</vt:lpstr>
      <vt:lpstr>ORANLARI  İLE ÜLKEMİZDE ARAŞTIRMA SONUÇLARI</vt:lpstr>
      <vt:lpstr>AİLE İÇİ ŞİDDET ARAŞTIRMA</vt:lpstr>
      <vt:lpstr>ŞİDDETİN YAŞANDIĞI AİLEDE  ÇOCUK  (1)</vt:lpstr>
      <vt:lpstr>AİLEDE ŞİDDETE MARUZ KALAN ÇOCUK  (1)</vt:lpstr>
      <vt:lpstr>AİLEDE ŞİDDETE MARUZ KALAN ÇOCUK  (2)</vt:lpstr>
      <vt:lpstr>AİLE İÇİ ŞİDDET ARAŞTIRMA SONUÇLARI</vt:lpstr>
      <vt:lpstr>ŞİDDETİN YAŞANDIĞI AİLEDE ÇOCUK (2)</vt:lpstr>
      <vt:lpstr>?                                            </vt:lpstr>
      <vt:lpstr>ÇOCUĞUN ŞİDDETİ SÖYLEYEMEME NEDENLERİ</vt:lpstr>
      <vt:lpstr>AİLE İÇİ ŞİDDET</vt:lpstr>
      <vt:lpstr>                                                             </vt:lpstr>
      <vt:lpstr> AİLE   İÇİ   ŞİDDETİN               NEDENLERİ  (1)</vt:lpstr>
      <vt:lpstr>AİLE   İÇİ  ŞİDDETİN         NEDENLERİ  (2)</vt:lpstr>
      <vt:lpstr>DİSİPLİN YÖNTEMİ OLARAK ŞİDDET</vt:lpstr>
      <vt:lpstr>DİSİPLİN NEDİR?</vt:lpstr>
      <vt:lpstr>GENEL  TANIM</vt:lpstr>
      <vt:lpstr>DİSİPLİN                                                   (İÇ DİSİPLİN  -  DIŞ DİSİPLİN )</vt:lpstr>
      <vt:lpstr>DIŞ  DENETİM ARACI</vt:lpstr>
      <vt:lpstr>DAYAK</vt:lpstr>
      <vt:lpstr>İÇ DENETİM</vt:lpstr>
      <vt:lpstr>TV   VE   ŞİDDET  </vt:lpstr>
      <vt:lpstr>TV’ UN   ÇOCUKLARA   ETKİSİ</vt:lpstr>
      <vt:lpstr>ANNE BABANIN TV DENETİMİ</vt:lpstr>
      <vt:lpstr>                                                           </vt:lpstr>
      <vt:lpstr>ŞİDDETE  KARŞI ALABİLECEĞİMİZ ÖNLEMLER</vt:lpstr>
      <vt:lpstr>ŞİDDETE KARŞI AİLE ÖNLEMLERİ </vt:lpstr>
      <vt:lpstr>ÇOCUĞUMUZA YÖNELİK (1)</vt:lpstr>
      <vt:lpstr>ÇOCUĞUMUZA YÖNELİK  (2)</vt:lpstr>
      <vt:lpstr>ŞİDDETİ  ÖNLEME  YOLLARI        ( KAMUSAL )</vt:lpstr>
      <vt:lpstr>ŞİDDETİ ÖNLEME YOLLARI           ( YASAL )</vt:lpstr>
      <vt:lpstr>NEDEN   ŞİDDETE   SON ?</vt:lpstr>
      <vt:lpstr>GÖREVİMİZ</vt:lpstr>
      <vt:lpstr>              </vt:lpstr>
      <vt:lpstr>TEŞEKKÜRLER</vt:lpstr>
    </vt:vector>
  </TitlesOfParts>
  <Company>Milli Eğitim Bakanlığı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ŞİDDET</dc:title>
  <dc:creator>KULLANICI2</dc:creator>
  <cp:lastModifiedBy>PC</cp:lastModifiedBy>
  <cp:revision>58</cp:revision>
  <dcterms:created xsi:type="dcterms:W3CDTF">2007-03-11T00:11:58Z</dcterms:created>
  <dcterms:modified xsi:type="dcterms:W3CDTF">2017-06-13T23:58:04Z</dcterms:modified>
</cp:coreProperties>
</file>