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67" r:id="rId8"/>
    <p:sldId id="268" r:id="rId9"/>
    <p:sldId id="259" r:id="rId10"/>
    <p:sldId id="278" r:id="rId11"/>
    <p:sldId id="279" r:id="rId12"/>
    <p:sldId id="280" r:id="rId13"/>
    <p:sldId id="281" r:id="rId14"/>
    <p:sldId id="282" r:id="rId15"/>
    <p:sldId id="283" r:id="rId16"/>
    <p:sldId id="284" r:id="rId17"/>
    <p:sldId id="285" r:id="rId18"/>
    <p:sldId id="286" r:id="rId19"/>
    <p:sldId id="341" r:id="rId20"/>
    <p:sldId id="269" r:id="rId21"/>
    <p:sldId id="272" r:id="rId22"/>
    <p:sldId id="273" r:id="rId23"/>
    <p:sldId id="274" r:id="rId24"/>
    <p:sldId id="275" r:id="rId25"/>
    <p:sldId id="276" r:id="rId26"/>
    <p:sldId id="277" r:id="rId27"/>
    <p:sldId id="287" r:id="rId28"/>
    <p:sldId id="288" r:id="rId29"/>
    <p:sldId id="289" r:id="rId30"/>
    <p:sldId id="291" r:id="rId31"/>
    <p:sldId id="294" r:id="rId32"/>
    <p:sldId id="296" r:id="rId33"/>
    <p:sldId id="298" r:id="rId34"/>
    <p:sldId id="299" r:id="rId35"/>
    <p:sldId id="300" r:id="rId36"/>
    <p:sldId id="302" r:id="rId37"/>
    <p:sldId id="310" r:id="rId38"/>
    <p:sldId id="311" r:id="rId39"/>
    <p:sldId id="312" r:id="rId40"/>
    <p:sldId id="316" r:id="rId41"/>
    <p:sldId id="319" r:id="rId42"/>
    <p:sldId id="321" r:id="rId43"/>
    <p:sldId id="322" r:id="rId44"/>
    <p:sldId id="323" r:id="rId45"/>
    <p:sldId id="324" r:id="rId46"/>
    <p:sldId id="325" r:id="rId47"/>
    <p:sldId id="326" r:id="rId48"/>
    <p:sldId id="332" r:id="rId49"/>
    <p:sldId id="334" r:id="rId50"/>
    <p:sldId id="333" r:id="rId51"/>
    <p:sldId id="318" r:id="rId5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FF"/>
    <a:srgbClr val="0000FF"/>
    <a:srgbClr val="00CC00"/>
    <a:srgbClr val="FF6600"/>
    <a:srgbClr val="FF9900"/>
    <a:srgbClr val="FF33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3" autoAdjust="0"/>
    <p:restoredTop sz="94660"/>
  </p:normalViewPr>
  <p:slideViewPr>
    <p:cSldViewPr>
      <p:cViewPr varScale="1">
        <p:scale>
          <a:sx n="38" d="100"/>
          <a:sy n="38"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4084278-7791-45C1-A5A6-526F4C0F8A59}"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373C96A1-A4ED-45A7-B66C-B991F230D3F8}"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9722F2A-6356-4E63-943E-A9BAD9DA0C90}"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25963"/>
          </a:xfrm>
        </p:spPr>
        <p:txBody>
          <a:bodyPr/>
          <a:lstStyle/>
          <a:p>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164F092E-45E3-4ECD-84E2-B15FDD218DCB}"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4E9E81A-6B6D-47D8-A205-C203559EEA94}"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735FBF5-4425-4B54-BF50-E9889AF9AFF3}"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1E5D9E1B-EE57-4A18-BE52-650501E3D5DF}"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51571C20-A602-4169-92A1-A2633E91E76E}"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598B0C0E-EB7B-4157-AF8E-79D1739D9E6D}"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8B10A44C-D207-449F-A760-7DB1523AE3B0}"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69923FB-44AA-4AAF-95AE-BB9ED970DBF3}"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D6D6A704-3F04-4D96-A9FC-284ABCEE2F38}"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D1E6ED-0C17-4CF9-BE49-ADF19672FA03}"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osya.hurriyetim.com.tr/aileici/default.as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ais_logo">
            <a:hlinkClick r:id="rId2"/>
          </p:cNvPr>
          <p:cNvPicPr>
            <a:picLocks noChangeAspect="1" noChangeArrowheads="1"/>
          </p:cNvPicPr>
          <p:nvPr/>
        </p:nvPicPr>
        <p:blipFill>
          <a:blip r:embed="rId3" cstate="print"/>
          <a:srcRect/>
          <a:stretch>
            <a:fillRect/>
          </a:stretch>
        </p:blipFill>
        <p:spPr bwMode="auto">
          <a:xfrm>
            <a:off x="0" y="0"/>
            <a:ext cx="4787900" cy="6858000"/>
          </a:xfrm>
          <a:prstGeom prst="rect">
            <a:avLst/>
          </a:prstGeom>
          <a:noFill/>
        </p:spPr>
      </p:pic>
      <p:pic>
        <p:nvPicPr>
          <p:cNvPr id="2055" name="Picture 7" descr="ais_logo">
            <a:hlinkClick r:id="rId2"/>
          </p:cNvPr>
          <p:cNvPicPr>
            <a:picLocks noChangeAspect="1" noChangeArrowheads="1"/>
          </p:cNvPicPr>
          <p:nvPr/>
        </p:nvPicPr>
        <p:blipFill>
          <a:blip r:embed="rId3" cstate="print"/>
          <a:srcRect/>
          <a:stretch>
            <a:fillRect/>
          </a:stretch>
        </p:blipFill>
        <p:spPr bwMode="auto">
          <a:xfrm>
            <a:off x="4859338" y="215900"/>
            <a:ext cx="1389062" cy="1989138"/>
          </a:xfrm>
          <a:prstGeom prst="rect">
            <a:avLst/>
          </a:prstGeom>
          <a:noFill/>
        </p:spPr>
      </p:pic>
      <p:pic>
        <p:nvPicPr>
          <p:cNvPr id="2056" name="Picture 8" descr="ais_logo">
            <a:hlinkClick r:id="rId2"/>
          </p:cNvPr>
          <p:cNvPicPr>
            <a:picLocks noChangeAspect="1" noChangeArrowheads="1"/>
          </p:cNvPicPr>
          <p:nvPr/>
        </p:nvPicPr>
        <p:blipFill>
          <a:blip r:embed="rId3" cstate="print"/>
          <a:srcRect/>
          <a:stretch>
            <a:fillRect/>
          </a:stretch>
        </p:blipFill>
        <p:spPr bwMode="auto">
          <a:xfrm>
            <a:off x="6300788" y="215900"/>
            <a:ext cx="1389062" cy="1989138"/>
          </a:xfrm>
          <a:prstGeom prst="rect">
            <a:avLst/>
          </a:prstGeom>
          <a:noFill/>
        </p:spPr>
      </p:pic>
      <p:pic>
        <p:nvPicPr>
          <p:cNvPr id="2057" name="Picture 9" descr="ais_logo">
            <a:hlinkClick r:id="rId2"/>
          </p:cNvPr>
          <p:cNvPicPr>
            <a:picLocks noChangeAspect="1" noChangeArrowheads="1"/>
          </p:cNvPicPr>
          <p:nvPr/>
        </p:nvPicPr>
        <p:blipFill>
          <a:blip r:embed="rId3" cstate="print"/>
          <a:srcRect/>
          <a:stretch>
            <a:fillRect/>
          </a:stretch>
        </p:blipFill>
        <p:spPr bwMode="auto">
          <a:xfrm>
            <a:off x="7720013" y="214313"/>
            <a:ext cx="1389062" cy="1989137"/>
          </a:xfrm>
          <a:prstGeom prst="rect">
            <a:avLst/>
          </a:prstGeom>
          <a:noFill/>
        </p:spPr>
      </p:pic>
      <p:pic>
        <p:nvPicPr>
          <p:cNvPr id="2058" name="Picture 10" descr="ais_logo">
            <a:hlinkClick r:id="rId2"/>
          </p:cNvPr>
          <p:cNvPicPr>
            <a:picLocks noChangeAspect="1" noChangeArrowheads="1"/>
          </p:cNvPicPr>
          <p:nvPr/>
        </p:nvPicPr>
        <p:blipFill>
          <a:blip r:embed="rId3" cstate="print"/>
          <a:srcRect/>
          <a:stretch>
            <a:fillRect/>
          </a:stretch>
        </p:blipFill>
        <p:spPr bwMode="auto">
          <a:xfrm>
            <a:off x="4859338" y="2376488"/>
            <a:ext cx="1389062" cy="1989137"/>
          </a:xfrm>
          <a:prstGeom prst="rect">
            <a:avLst/>
          </a:prstGeom>
          <a:noFill/>
        </p:spPr>
      </p:pic>
      <p:pic>
        <p:nvPicPr>
          <p:cNvPr id="2059" name="Picture 11" descr="ais_logo">
            <a:hlinkClick r:id="rId2"/>
          </p:cNvPr>
          <p:cNvPicPr>
            <a:picLocks noChangeAspect="1" noChangeArrowheads="1"/>
          </p:cNvPicPr>
          <p:nvPr/>
        </p:nvPicPr>
        <p:blipFill>
          <a:blip r:embed="rId3" cstate="print"/>
          <a:srcRect/>
          <a:stretch>
            <a:fillRect/>
          </a:stretch>
        </p:blipFill>
        <p:spPr bwMode="auto">
          <a:xfrm>
            <a:off x="6300788" y="2376488"/>
            <a:ext cx="1389062" cy="1989137"/>
          </a:xfrm>
          <a:prstGeom prst="rect">
            <a:avLst/>
          </a:prstGeom>
          <a:noFill/>
        </p:spPr>
      </p:pic>
      <p:pic>
        <p:nvPicPr>
          <p:cNvPr id="2060" name="Picture 12" descr="ais_logo">
            <a:hlinkClick r:id="rId2"/>
          </p:cNvPr>
          <p:cNvPicPr>
            <a:picLocks noChangeAspect="1" noChangeArrowheads="1"/>
          </p:cNvPicPr>
          <p:nvPr/>
        </p:nvPicPr>
        <p:blipFill>
          <a:blip r:embed="rId3" cstate="print"/>
          <a:srcRect/>
          <a:stretch>
            <a:fillRect/>
          </a:stretch>
        </p:blipFill>
        <p:spPr bwMode="auto">
          <a:xfrm>
            <a:off x="7720013" y="2374900"/>
            <a:ext cx="1389062" cy="1989138"/>
          </a:xfrm>
          <a:prstGeom prst="rect">
            <a:avLst/>
          </a:prstGeom>
          <a:noFill/>
        </p:spPr>
      </p:pic>
      <p:pic>
        <p:nvPicPr>
          <p:cNvPr id="2061" name="Picture 13" descr="ais_logo">
            <a:hlinkClick r:id="rId2"/>
          </p:cNvPr>
          <p:cNvPicPr>
            <a:picLocks noChangeAspect="1" noChangeArrowheads="1"/>
          </p:cNvPicPr>
          <p:nvPr/>
        </p:nvPicPr>
        <p:blipFill>
          <a:blip r:embed="rId3" cstate="print"/>
          <a:srcRect/>
          <a:stretch>
            <a:fillRect/>
          </a:stretch>
        </p:blipFill>
        <p:spPr bwMode="auto">
          <a:xfrm>
            <a:off x="4859338" y="4535488"/>
            <a:ext cx="1389062" cy="1989137"/>
          </a:xfrm>
          <a:prstGeom prst="rect">
            <a:avLst/>
          </a:prstGeom>
          <a:noFill/>
        </p:spPr>
      </p:pic>
      <p:pic>
        <p:nvPicPr>
          <p:cNvPr id="2062" name="Picture 14" descr="ais_logo">
            <a:hlinkClick r:id="rId2"/>
          </p:cNvPr>
          <p:cNvPicPr>
            <a:picLocks noChangeAspect="1" noChangeArrowheads="1"/>
          </p:cNvPicPr>
          <p:nvPr/>
        </p:nvPicPr>
        <p:blipFill>
          <a:blip r:embed="rId3" cstate="print"/>
          <a:srcRect/>
          <a:stretch>
            <a:fillRect/>
          </a:stretch>
        </p:blipFill>
        <p:spPr bwMode="auto">
          <a:xfrm>
            <a:off x="6300788" y="4535488"/>
            <a:ext cx="1389062" cy="1989137"/>
          </a:xfrm>
          <a:prstGeom prst="rect">
            <a:avLst/>
          </a:prstGeom>
          <a:noFill/>
        </p:spPr>
      </p:pic>
      <p:pic>
        <p:nvPicPr>
          <p:cNvPr id="2063" name="Picture 15" descr="ais_logo">
            <a:hlinkClick r:id="rId2"/>
          </p:cNvPr>
          <p:cNvPicPr>
            <a:picLocks noChangeAspect="1" noChangeArrowheads="1"/>
          </p:cNvPicPr>
          <p:nvPr/>
        </p:nvPicPr>
        <p:blipFill>
          <a:blip r:embed="rId3" cstate="print"/>
          <a:srcRect/>
          <a:stretch>
            <a:fillRect/>
          </a:stretch>
        </p:blipFill>
        <p:spPr bwMode="auto">
          <a:xfrm>
            <a:off x="7720013" y="4533900"/>
            <a:ext cx="1389062" cy="198913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2055"/>
                                        </p:tgtEl>
                                        <p:attrNameLst>
                                          <p:attrName>style.visibility</p:attrName>
                                        </p:attrNameLst>
                                      </p:cBhvr>
                                      <p:to>
                                        <p:strVal val="visible"/>
                                      </p:to>
                                    </p:set>
                                    <p:anim to="" calcmode="lin" valueType="num">
                                      <p:cBhvr>
                                        <p:cTn id="7" dur="1" fill="hold"/>
                                        <p:tgtEl>
                                          <p:spTgt spid="2055"/>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2056"/>
                                        </p:tgtEl>
                                        <p:attrNameLst>
                                          <p:attrName>style.visibility</p:attrName>
                                        </p:attrNameLst>
                                      </p:cBhvr>
                                      <p:to>
                                        <p:strVal val="visible"/>
                                      </p:to>
                                    </p:set>
                                    <p:anim to="" calcmode="lin" valueType="num">
                                      <p:cBhvr>
                                        <p:cTn id="11" dur="1" fill="hold"/>
                                        <p:tgtEl>
                                          <p:spTgt spid="2056"/>
                                        </p:tgtEl>
                                        <p:attrNameLst>
                                          <p:attrName/>
                                        </p:attrNameLst>
                                      </p:cBhvr>
                                    </p:anim>
                                  </p:childTnLst>
                                </p:cTn>
                              </p:par>
                            </p:childTnLst>
                          </p:cTn>
                        </p:par>
                        <p:par>
                          <p:cTn id="12" fill="hold">
                            <p:stCondLst>
                              <p:cond delay="0"/>
                            </p:stCondLst>
                            <p:childTnLst>
                              <p:par>
                                <p:cTn id="13" presetID="24" presetClass="entr" presetSubtype="0" fill="hold" nodeType="afterEffect">
                                  <p:stCondLst>
                                    <p:cond delay="0"/>
                                  </p:stCondLst>
                                  <p:childTnLst>
                                    <p:set>
                                      <p:cBhvr>
                                        <p:cTn id="14" dur="1" fill="hold">
                                          <p:stCondLst>
                                            <p:cond delay="0"/>
                                          </p:stCondLst>
                                        </p:cTn>
                                        <p:tgtEl>
                                          <p:spTgt spid="2057"/>
                                        </p:tgtEl>
                                        <p:attrNameLst>
                                          <p:attrName>style.visibility</p:attrName>
                                        </p:attrNameLst>
                                      </p:cBhvr>
                                      <p:to>
                                        <p:strVal val="visible"/>
                                      </p:to>
                                    </p:set>
                                    <p:anim to="" calcmode="lin" valueType="num">
                                      <p:cBhvr>
                                        <p:cTn id="15" dur="1" fill="hold"/>
                                        <p:tgtEl>
                                          <p:spTgt spid="2057"/>
                                        </p:tgtEl>
                                        <p:attrNameLst>
                                          <p:attrName/>
                                        </p:attrNameLst>
                                      </p:cBhvr>
                                    </p:anim>
                                  </p:childTnLst>
                                </p:cTn>
                              </p:par>
                            </p:childTnLst>
                          </p:cTn>
                        </p:par>
                        <p:par>
                          <p:cTn id="16" fill="hold">
                            <p:stCondLst>
                              <p:cond delay="0"/>
                            </p:stCondLst>
                            <p:childTnLst>
                              <p:par>
                                <p:cTn id="17" presetID="24" presetClass="entr" presetSubtype="0" fill="hold" nodeType="afterEffect">
                                  <p:stCondLst>
                                    <p:cond delay="0"/>
                                  </p:stCondLst>
                                  <p:childTnLst>
                                    <p:set>
                                      <p:cBhvr>
                                        <p:cTn id="18" dur="1" fill="hold">
                                          <p:stCondLst>
                                            <p:cond delay="0"/>
                                          </p:stCondLst>
                                        </p:cTn>
                                        <p:tgtEl>
                                          <p:spTgt spid="2058"/>
                                        </p:tgtEl>
                                        <p:attrNameLst>
                                          <p:attrName>style.visibility</p:attrName>
                                        </p:attrNameLst>
                                      </p:cBhvr>
                                      <p:to>
                                        <p:strVal val="visible"/>
                                      </p:to>
                                    </p:set>
                                    <p:anim to="" calcmode="lin" valueType="num">
                                      <p:cBhvr>
                                        <p:cTn id="19" dur="1" fill="hold"/>
                                        <p:tgtEl>
                                          <p:spTgt spid="2058"/>
                                        </p:tgtEl>
                                        <p:attrNameLst>
                                          <p:attrName/>
                                        </p:attrNameLst>
                                      </p:cBhvr>
                                    </p:anim>
                                  </p:childTnLst>
                                </p:cTn>
                              </p:par>
                            </p:childTnLst>
                          </p:cTn>
                        </p:par>
                        <p:par>
                          <p:cTn id="20" fill="hold">
                            <p:stCondLst>
                              <p:cond delay="0"/>
                            </p:stCondLst>
                            <p:childTnLst>
                              <p:par>
                                <p:cTn id="21" presetID="24" presetClass="entr" presetSubtype="0" fill="hold" nodeType="afterEffect">
                                  <p:stCondLst>
                                    <p:cond delay="0"/>
                                  </p:stCondLst>
                                  <p:childTnLst>
                                    <p:set>
                                      <p:cBhvr>
                                        <p:cTn id="22" dur="1" fill="hold">
                                          <p:stCondLst>
                                            <p:cond delay="0"/>
                                          </p:stCondLst>
                                        </p:cTn>
                                        <p:tgtEl>
                                          <p:spTgt spid="2059"/>
                                        </p:tgtEl>
                                        <p:attrNameLst>
                                          <p:attrName>style.visibility</p:attrName>
                                        </p:attrNameLst>
                                      </p:cBhvr>
                                      <p:to>
                                        <p:strVal val="visible"/>
                                      </p:to>
                                    </p:set>
                                    <p:anim to="" calcmode="lin" valueType="num">
                                      <p:cBhvr>
                                        <p:cTn id="23" dur="1" fill="hold"/>
                                        <p:tgtEl>
                                          <p:spTgt spid="2059"/>
                                        </p:tgtEl>
                                        <p:attrNameLst>
                                          <p:attrName/>
                                        </p:attrNameLst>
                                      </p:cBhvr>
                                    </p:anim>
                                  </p:childTnLst>
                                </p:cTn>
                              </p:par>
                            </p:childTnLst>
                          </p:cTn>
                        </p:par>
                        <p:par>
                          <p:cTn id="24" fill="hold">
                            <p:stCondLst>
                              <p:cond delay="0"/>
                            </p:stCondLst>
                            <p:childTnLst>
                              <p:par>
                                <p:cTn id="25" presetID="24" presetClass="entr" presetSubtype="0" fill="hold" nodeType="afterEffect">
                                  <p:stCondLst>
                                    <p:cond delay="0"/>
                                  </p:stCondLst>
                                  <p:childTnLst>
                                    <p:set>
                                      <p:cBhvr>
                                        <p:cTn id="26" dur="1" fill="hold">
                                          <p:stCondLst>
                                            <p:cond delay="0"/>
                                          </p:stCondLst>
                                        </p:cTn>
                                        <p:tgtEl>
                                          <p:spTgt spid="2060"/>
                                        </p:tgtEl>
                                        <p:attrNameLst>
                                          <p:attrName>style.visibility</p:attrName>
                                        </p:attrNameLst>
                                      </p:cBhvr>
                                      <p:to>
                                        <p:strVal val="visible"/>
                                      </p:to>
                                    </p:set>
                                    <p:anim to="" calcmode="lin" valueType="num">
                                      <p:cBhvr>
                                        <p:cTn id="27" dur="1" fill="hold"/>
                                        <p:tgtEl>
                                          <p:spTgt spid="2060"/>
                                        </p:tgtEl>
                                        <p:attrNameLst>
                                          <p:attrName/>
                                        </p:attrNameLst>
                                      </p:cBhvr>
                                    </p:anim>
                                  </p:childTnLst>
                                </p:cTn>
                              </p:par>
                            </p:childTnLst>
                          </p:cTn>
                        </p:par>
                        <p:par>
                          <p:cTn id="28" fill="hold">
                            <p:stCondLst>
                              <p:cond delay="0"/>
                            </p:stCondLst>
                            <p:childTnLst>
                              <p:par>
                                <p:cTn id="29" presetID="24" presetClass="entr" presetSubtype="0" fill="hold" nodeType="afterEffect">
                                  <p:stCondLst>
                                    <p:cond delay="0"/>
                                  </p:stCondLst>
                                  <p:childTnLst>
                                    <p:set>
                                      <p:cBhvr>
                                        <p:cTn id="30" dur="1" fill="hold">
                                          <p:stCondLst>
                                            <p:cond delay="0"/>
                                          </p:stCondLst>
                                        </p:cTn>
                                        <p:tgtEl>
                                          <p:spTgt spid="2061"/>
                                        </p:tgtEl>
                                        <p:attrNameLst>
                                          <p:attrName>style.visibility</p:attrName>
                                        </p:attrNameLst>
                                      </p:cBhvr>
                                      <p:to>
                                        <p:strVal val="visible"/>
                                      </p:to>
                                    </p:set>
                                    <p:anim to="" calcmode="lin" valueType="num">
                                      <p:cBhvr>
                                        <p:cTn id="31" dur="1" fill="hold"/>
                                        <p:tgtEl>
                                          <p:spTgt spid="2061"/>
                                        </p:tgtEl>
                                        <p:attrNameLst>
                                          <p:attrName/>
                                        </p:attrNameLst>
                                      </p:cBhvr>
                                    </p:anim>
                                  </p:childTnLst>
                                </p:cTn>
                              </p:par>
                            </p:childTnLst>
                          </p:cTn>
                        </p:par>
                        <p:par>
                          <p:cTn id="32" fill="hold">
                            <p:stCondLst>
                              <p:cond delay="0"/>
                            </p:stCondLst>
                            <p:childTnLst>
                              <p:par>
                                <p:cTn id="33" presetID="24" presetClass="entr" presetSubtype="0" fill="hold" nodeType="afterEffect">
                                  <p:stCondLst>
                                    <p:cond delay="0"/>
                                  </p:stCondLst>
                                  <p:childTnLst>
                                    <p:set>
                                      <p:cBhvr>
                                        <p:cTn id="34" dur="1" fill="hold">
                                          <p:stCondLst>
                                            <p:cond delay="0"/>
                                          </p:stCondLst>
                                        </p:cTn>
                                        <p:tgtEl>
                                          <p:spTgt spid="2062"/>
                                        </p:tgtEl>
                                        <p:attrNameLst>
                                          <p:attrName>style.visibility</p:attrName>
                                        </p:attrNameLst>
                                      </p:cBhvr>
                                      <p:to>
                                        <p:strVal val="visible"/>
                                      </p:to>
                                    </p:set>
                                    <p:anim to="" calcmode="lin" valueType="num">
                                      <p:cBhvr>
                                        <p:cTn id="35" dur="1" fill="hold"/>
                                        <p:tgtEl>
                                          <p:spTgt spid="2062"/>
                                        </p:tgtEl>
                                        <p:attrNameLst>
                                          <p:attrName/>
                                        </p:attrNameLst>
                                      </p:cBhvr>
                                    </p:anim>
                                  </p:childTnLst>
                                </p:cTn>
                              </p:par>
                            </p:childTnLst>
                          </p:cTn>
                        </p:par>
                        <p:par>
                          <p:cTn id="36" fill="hold">
                            <p:stCondLst>
                              <p:cond delay="0"/>
                            </p:stCondLst>
                            <p:childTnLst>
                              <p:par>
                                <p:cTn id="37" presetID="24" presetClass="entr" presetSubtype="0" fill="hold" nodeType="afterEffect">
                                  <p:stCondLst>
                                    <p:cond delay="0"/>
                                  </p:stCondLst>
                                  <p:childTnLst>
                                    <p:set>
                                      <p:cBhvr>
                                        <p:cTn id="38" dur="1" fill="hold">
                                          <p:stCondLst>
                                            <p:cond delay="0"/>
                                          </p:stCondLst>
                                        </p:cTn>
                                        <p:tgtEl>
                                          <p:spTgt spid="2063"/>
                                        </p:tgtEl>
                                        <p:attrNameLst>
                                          <p:attrName>style.visibility</p:attrName>
                                        </p:attrNameLst>
                                      </p:cBhvr>
                                      <p:to>
                                        <p:strVal val="visible"/>
                                      </p:to>
                                    </p:set>
                                    <p:anim to="" calcmode="lin" valueType="num">
                                      <p:cBhvr>
                                        <p:cTn id="39" dur="1" fill="hold"/>
                                        <p:tgtEl>
                                          <p:spTgt spid="2063"/>
                                        </p:tgtEl>
                                        <p:attrNameLst>
                                          <p:attrName/>
                                        </p:attrNameLst>
                                      </p:cBhvr>
                                    </p:anim>
                                  </p:childTnLst>
                                </p:cTn>
                              </p:par>
                            </p:childTnLst>
                          </p:cTn>
                        </p:par>
                        <p:par>
                          <p:cTn id="40" fill="hold">
                            <p:stCondLst>
                              <p:cond delay="0"/>
                            </p:stCondLst>
                            <p:childTnLst>
                              <p:par>
                                <p:cTn id="41" presetID="8" presetClass="emph" presetSubtype="0" repeatCount="indefinite" fill="hold" nodeType="afterEffect">
                                  <p:stCondLst>
                                    <p:cond delay="0"/>
                                  </p:stCondLst>
                                  <p:endCondLst>
                                    <p:cond evt="onNext" delay="0">
                                      <p:tgtEl>
                                        <p:sldTgt/>
                                      </p:tgtEl>
                                    </p:cond>
                                  </p:endCondLst>
                                  <p:childTnLst>
                                    <p:animRot by="21600000">
                                      <p:cBhvr>
                                        <p:cTn id="42" dur="3000" fill="hold"/>
                                        <p:tgtEl>
                                          <p:spTgt spid="20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b="1">
                <a:solidFill>
                  <a:srgbClr val="000099"/>
                </a:solidFill>
              </a:rPr>
              <a:t>Biyolojik </a:t>
            </a:r>
            <a:r>
              <a:rPr lang="tr-TR" b="1">
                <a:solidFill>
                  <a:srgbClr val="000099"/>
                </a:solidFill>
                <a:latin typeface="Agency FB" pitchFamily="34" charset="0"/>
              </a:rPr>
              <a:t>NEDENLER</a:t>
            </a:r>
            <a:endParaRPr lang="tr-TR">
              <a:solidFill>
                <a:srgbClr val="000099"/>
              </a:solidFill>
              <a:latin typeface="Agency FB" pitchFamily="34" charset="0"/>
            </a:endParaRPr>
          </a:p>
        </p:txBody>
      </p:sp>
      <p:sp>
        <p:nvSpPr>
          <p:cNvPr id="24579" name="Rectangle 3"/>
          <p:cNvSpPr>
            <a:spLocks noGrp="1" noChangeArrowheads="1"/>
          </p:cNvSpPr>
          <p:nvPr>
            <p:ph type="body" idx="1"/>
          </p:nvPr>
        </p:nvSpPr>
        <p:spPr>
          <a:xfrm>
            <a:off x="457200" y="1196975"/>
            <a:ext cx="8229600" cy="4525963"/>
          </a:xfrm>
        </p:spPr>
        <p:txBody>
          <a:bodyPr/>
          <a:lstStyle/>
          <a:p>
            <a:pPr>
              <a:lnSpc>
                <a:spcPct val="80000"/>
              </a:lnSpc>
            </a:pPr>
            <a:r>
              <a:rPr lang="tr-TR" sz="2000" b="1">
                <a:solidFill>
                  <a:srgbClr val="FF0066"/>
                </a:solidFill>
              </a:rPr>
              <a:t>Erkekliğin doğası: </a:t>
            </a:r>
            <a:r>
              <a:rPr lang="tr-TR" sz="1600"/>
              <a:t>Saldırganların büyük oranlarda erkek oluşu erkeklik hormonlarının şiddette etkili olduğunu düşündürmektedir. Artan yaşla birlikte erkeklerde saldırganlığın azalması bunu desteklemektedir</a:t>
            </a:r>
          </a:p>
          <a:p>
            <a:pPr>
              <a:lnSpc>
                <a:spcPct val="80000"/>
              </a:lnSpc>
            </a:pPr>
            <a:endParaRPr lang="tr-TR" sz="1600" b="1"/>
          </a:p>
          <a:p>
            <a:pPr>
              <a:lnSpc>
                <a:spcPct val="80000"/>
              </a:lnSpc>
            </a:pPr>
            <a:r>
              <a:rPr lang="tr-TR" sz="2000" b="1">
                <a:solidFill>
                  <a:srgbClr val="FF0066"/>
                </a:solidFill>
              </a:rPr>
              <a:t>Patoloji:</a:t>
            </a:r>
            <a:r>
              <a:rPr lang="tr-TR" sz="1600"/>
              <a:t> Şiddet uygulayanların dengesiz veya ruhsal bozukluğu olan kişiler olduğu düşünülür. Oysa şiddet kullananların sadece </a:t>
            </a:r>
            <a:r>
              <a:rPr lang="tr-TR" sz="1600" b="1"/>
              <a:t>%10</a:t>
            </a:r>
            <a:r>
              <a:rPr lang="tr-TR" sz="1600"/>
              <a:t>'unda ruhsal bozukluğa rastlanmaktadır. </a:t>
            </a:r>
            <a:br>
              <a:rPr lang="tr-TR" sz="1600"/>
            </a:br>
            <a:r>
              <a:rPr lang="tr-TR" sz="1600"/>
              <a:t/>
            </a:r>
            <a:br>
              <a:rPr lang="tr-TR" sz="1600"/>
            </a:br>
            <a:r>
              <a:rPr lang="tr-TR" sz="2000" b="1">
                <a:solidFill>
                  <a:srgbClr val="FF0066"/>
                </a:solidFill>
              </a:rPr>
              <a:t>Uyuşturucu ve alkol kullanımı:</a:t>
            </a:r>
            <a:r>
              <a:rPr lang="tr-TR" sz="1600"/>
              <a:t> Alkol ve madde bağımlılığı olan kişiler kullandıkları maddelerin neden olduğu ruhsal etkiler sonucunda şiddet uygulamaya daha yatkındırlar. Ancak alkol, şiddetin esas nedeni olarak değerlendirilmemektedir. </a:t>
            </a:r>
            <a:br>
              <a:rPr lang="tr-TR" sz="1600"/>
            </a:br>
            <a:endParaRPr lang="tr-TR" sz="1600"/>
          </a:p>
          <a:p>
            <a:pPr>
              <a:lnSpc>
                <a:spcPct val="80000"/>
              </a:lnSpc>
            </a:pPr>
            <a:r>
              <a:rPr lang="tr-TR" sz="2000" b="1">
                <a:solidFill>
                  <a:srgbClr val="FF0066"/>
                </a:solidFill>
              </a:rPr>
              <a:t>Kendini kaybetme Şiddeti</a:t>
            </a:r>
            <a:r>
              <a:rPr lang="tr-TR" sz="1800"/>
              <a:t>:</a:t>
            </a:r>
            <a:r>
              <a:rPr lang="tr-TR" sz="1600"/>
              <a:t> Kontrolün kaybedilmesi ile açıklanan yaklaşım kabul görmemektedir. Saldırgan kişilerin sadece belli yerlerde ve belli kişilere karşı şiddet kullandığı görülür. </a:t>
            </a:r>
          </a:p>
          <a:p>
            <a:pPr>
              <a:lnSpc>
                <a:spcPct val="80000"/>
              </a:lnSpc>
              <a:buFontTx/>
              <a:buNone/>
            </a:pPr>
            <a:r>
              <a:rPr lang="tr-TR" sz="1600"/>
              <a:t>		Örneğin bu kişiler evde eşlerini döverken, ne kadar kızgın olurlarsa olsunlar patronlarına veya bir polise saldırmaya kalkışmazlar.</a:t>
            </a:r>
          </a:p>
        </p:txBody>
      </p:sp>
      <p:sp>
        <p:nvSpPr>
          <p:cNvPr id="24580"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24578"/>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24580">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24580">
                                            <p:txEl>
                                              <p:pRg st="0" end="0"/>
                                            </p:txEl>
                                          </p:spTgt>
                                        </p:tgtEl>
                                        <p:attrNameLst>
                                          <p:attrName>fillcolor</p:attrName>
                                        </p:attrNameLst>
                                      </p:cBhvr>
                                      <p:to>
                                        <a:schemeClr val="accent2"/>
                                      </p:to>
                                    </p:animClr>
                                    <p:set>
                                      <p:cBhvr>
                                        <p:cTn id="11" dur="3000" fill="hold"/>
                                        <p:tgtEl>
                                          <p:spTgt spid="24580">
                                            <p:txEl>
                                              <p:pRg st="0" end="0"/>
                                            </p:txEl>
                                          </p:spTgt>
                                        </p:tgtEl>
                                        <p:attrNameLst>
                                          <p:attrName>fill.type</p:attrName>
                                        </p:attrNameLst>
                                      </p:cBhvr>
                                      <p:to>
                                        <p:strVal val="solid"/>
                                      </p:to>
                                    </p:set>
                                    <p:set>
                                      <p:cBhvr>
                                        <p:cTn id="12" dur="3000" fill="hold"/>
                                        <p:tgtEl>
                                          <p:spTgt spid="24580">
                                            <p:txEl>
                                              <p:pRg st="0" end="0"/>
                                            </p:txEl>
                                          </p:spTgt>
                                        </p:tgtEl>
                                        <p:attrNameLst>
                                          <p:attrName>fill.on</p:attrName>
                                        </p:attrNameLst>
                                      </p:cBhvr>
                                      <p:to>
                                        <p:strVal val="true"/>
                                      </p:to>
                                    </p:set>
                                    <p:animScale>
                                      <p:cBhvr>
                                        <p:cTn id="13" dur="1500" accel="50000" autoRev="1" fill="hold" tmFilter="0, 0; .33333, 1; 1, 1">
                                          <p:stCondLst>
                                            <p:cond delay="0"/>
                                          </p:stCondLst>
                                        </p:cTn>
                                        <p:tgtEl>
                                          <p:spTgt spid="24580">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24580">
                                            <p:txEl>
                                              <p:pRg st="1" end="1"/>
                                            </p:txEl>
                                          </p:spTgt>
                                        </p:tgtEl>
                                      </p:cBhvr>
                                    </p:animEffect>
                                    <p:animScale>
                                      <p:cBhvr>
                                        <p:cTn id="16" dur="250" autoRev="1" fill="hold"/>
                                        <p:tgtEl>
                                          <p:spTgt spid="24580">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r-TR" b="1">
                <a:solidFill>
                  <a:srgbClr val="000099"/>
                </a:solidFill>
              </a:rPr>
              <a:t>Öğrenme ile ilgili </a:t>
            </a:r>
            <a:r>
              <a:rPr lang="tr-TR" b="1">
                <a:solidFill>
                  <a:srgbClr val="000099"/>
                </a:solidFill>
                <a:latin typeface="Agency FB" pitchFamily="34" charset="0"/>
              </a:rPr>
              <a:t>NEDENLER</a:t>
            </a:r>
          </a:p>
        </p:txBody>
      </p:sp>
      <p:sp>
        <p:nvSpPr>
          <p:cNvPr id="25603" name="Rectangle 3"/>
          <p:cNvSpPr>
            <a:spLocks noGrp="1" noChangeArrowheads="1"/>
          </p:cNvSpPr>
          <p:nvPr>
            <p:ph type="body" idx="1"/>
          </p:nvPr>
        </p:nvSpPr>
        <p:spPr>
          <a:xfrm>
            <a:off x="457200" y="1341438"/>
            <a:ext cx="8229600" cy="5327650"/>
          </a:xfrm>
        </p:spPr>
        <p:txBody>
          <a:bodyPr/>
          <a:lstStyle/>
          <a:p>
            <a:pPr>
              <a:lnSpc>
                <a:spcPct val="80000"/>
              </a:lnSpc>
            </a:pPr>
            <a:r>
              <a:rPr lang="tr-TR" sz="2400" b="1">
                <a:solidFill>
                  <a:srgbClr val="FF0066"/>
                </a:solidFill>
              </a:rPr>
              <a:t>Ailede şiddet görme:</a:t>
            </a:r>
            <a:r>
              <a:rPr lang="tr-TR" sz="1800"/>
              <a:t> Kişinin çocukluk ve gençlik dönemlerinde, şiddetin uygulandığı bir ortamda yetişmesi veya şiddete maruz kalması yetişkinlikte ailede ve toplumsal alanda bir şiddete başvurma olasılığını artırmaktadır.</a:t>
            </a:r>
          </a:p>
          <a:p>
            <a:pPr>
              <a:lnSpc>
                <a:spcPct val="80000"/>
              </a:lnSpc>
            </a:pPr>
            <a:r>
              <a:rPr lang="tr-TR" sz="2400" b="1">
                <a:solidFill>
                  <a:srgbClr val="FF0066"/>
                </a:solidFill>
              </a:rPr>
              <a:t>Şiddet kullanmayı öğrenme</a:t>
            </a:r>
            <a:r>
              <a:rPr lang="tr-TR" sz="1800"/>
              <a:t> Şiddet taklit yoluyla öğrenilen bir davranıştır. En önemli öğrenme kaynağı ise, kişinin ailesidir. Çocuk istediklerini elde etmek için bir araç olduğu öğrenir.</a:t>
            </a:r>
          </a:p>
          <a:p>
            <a:pPr>
              <a:lnSpc>
                <a:spcPct val="80000"/>
              </a:lnSpc>
              <a:buFontTx/>
              <a:buNone/>
            </a:pPr>
            <a:r>
              <a:rPr lang="tr-TR" sz="1800"/>
              <a:t>		Bazı ailelerde yetişkinler davranışları ile sadece çocuğa model olmakla kalmaz, özellikle erkek çocuğun kız kardeşlerine hatta annesine şiddet kullanması hoş görülür hatta kimi durumlarda ödüllendirilir. Erkek çocuklar ayrıca kahve, sokak gibi ev dışındaki ortamlarda da kadının kontrol edilebilmesi için erkeğin şiddete başvurabileceği bilgisini edinir. </a:t>
            </a:r>
            <a:br>
              <a:rPr lang="tr-TR" sz="1800"/>
            </a:br>
            <a:r>
              <a:rPr lang="tr-TR" sz="1800"/>
              <a:t/>
            </a:r>
            <a:br>
              <a:rPr lang="tr-TR" sz="1800"/>
            </a:br>
            <a:r>
              <a:rPr lang="tr-TR" sz="1800"/>
              <a:t>	Yapılan araştırmalar, babasının annesini dövdüğünü gören erkek çocukların kendi eşlerini dövme ihtimalinin yedi kat artırıyor.</a:t>
            </a:r>
          </a:p>
          <a:p>
            <a:pPr>
              <a:lnSpc>
                <a:spcPct val="80000"/>
              </a:lnSpc>
              <a:buFontTx/>
              <a:buNone/>
            </a:pPr>
            <a:r>
              <a:rPr lang="tr-TR" sz="1800"/>
              <a:t/>
            </a:r>
            <a:br>
              <a:rPr lang="tr-TR" sz="1800"/>
            </a:br>
            <a:r>
              <a:rPr lang="tr-TR" sz="1800"/>
              <a:t>	Araştırmalar ayrıca basında ve televizyonda yayınlanan saldırgan davranış örneklerinin çocuklar üzerinde yaptıkları etkiye de dikkat çekmektedir. </a:t>
            </a:r>
            <a:br>
              <a:rPr lang="tr-TR" sz="1800"/>
            </a:br>
            <a:endParaRPr lang="tr-TR" sz="1800"/>
          </a:p>
        </p:txBody>
      </p:sp>
      <p:sp>
        <p:nvSpPr>
          <p:cNvPr id="25604"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25602"/>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25604">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25604">
                                            <p:txEl>
                                              <p:pRg st="0" end="0"/>
                                            </p:txEl>
                                          </p:spTgt>
                                        </p:tgtEl>
                                        <p:attrNameLst>
                                          <p:attrName>fillcolor</p:attrName>
                                        </p:attrNameLst>
                                      </p:cBhvr>
                                      <p:to>
                                        <a:schemeClr val="accent2"/>
                                      </p:to>
                                    </p:animClr>
                                    <p:set>
                                      <p:cBhvr>
                                        <p:cTn id="11" dur="3000" fill="hold"/>
                                        <p:tgtEl>
                                          <p:spTgt spid="25604">
                                            <p:txEl>
                                              <p:pRg st="0" end="0"/>
                                            </p:txEl>
                                          </p:spTgt>
                                        </p:tgtEl>
                                        <p:attrNameLst>
                                          <p:attrName>fill.type</p:attrName>
                                        </p:attrNameLst>
                                      </p:cBhvr>
                                      <p:to>
                                        <p:strVal val="solid"/>
                                      </p:to>
                                    </p:set>
                                    <p:set>
                                      <p:cBhvr>
                                        <p:cTn id="12" dur="3000" fill="hold"/>
                                        <p:tgtEl>
                                          <p:spTgt spid="25604">
                                            <p:txEl>
                                              <p:pRg st="0" end="0"/>
                                            </p:txEl>
                                          </p:spTgt>
                                        </p:tgtEl>
                                        <p:attrNameLst>
                                          <p:attrName>fill.on</p:attrName>
                                        </p:attrNameLst>
                                      </p:cBhvr>
                                      <p:to>
                                        <p:strVal val="true"/>
                                      </p:to>
                                    </p:set>
                                    <p:animScale>
                                      <p:cBhvr>
                                        <p:cTn id="13" dur="1500" accel="50000" autoRev="1" fill="hold" tmFilter="0, 0; .33333, 1; 1, 1">
                                          <p:stCondLst>
                                            <p:cond delay="0"/>
                                          </p:stCondLst>
                                        </p:cTn>
                                        <p:tgtEl>
                                          <p:spTgt spid="25604">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25604">
                                            <p:txEl>
                                              <p:pRg st="1" end="1"/>
                                            </p:txEl>
                                          </p:spTgt>
                                        </p:tgtEl>
                                      </p:cBhvr>
                                    </p:animEffect>
                                    <p:animScale>
                                      <p:cBhvr>
                                        <p:cTn id="16" dur="250" autoRev="1" fill="hold"/>
                                        <p:tgtEl>
                                          <p:spTgt spid="25604">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r-TR" sz="4000" b="1">
                <a:solidFill>
                  <a:srgbClr val="000099"/>
                </a:solidFill>
              </a:rPr>
              <a:t>Şiddetin bir eğitim aracı olarak kullanımı :</a:t>
            </a:r>
          </a:p>
        </p:txBody>
      </p:sp>
      <p:sp>
        <p:nvSpPr>
          <p:cNvPr id="26627" name="Rectangle 3"/>
          <p:cNvSpPr>
            <a:spLocks noGrp="1" noChangeArrowheads="1"/>
          </p:cNvSpPr>
          <p:nvPr>
            <p:ph type="body" idx="1"/>
          </p:nvPr>
        </p:nvSpPr>
        <p:spPr/>
        <p:txBody>
          <a:bodyPr/>
          <a:lstStyle/>
          <a:p>
            <a:pPr>
              <a:lnSpc>
                <a:spcPct val="90000"/>
              </a:lnSpc>
              <a:buFontTx/>
              <a:buNone/>
            </a:pPr>
            <a:r>
              <a:rPr lang="tr-TR"/>
              <a:t>		Çocuk eğitiminin bilinmemesi nedeni ile dayak kimi ailelerde çocuğu eğitme aracı olarak görülmektedir. Evde ve okulda disiplini sağlamak üzere şiddet kullanımına tanık olan çocuk, yetişkinliğinde bunu sorun çözmede doğal bir seçenek olarak görmektedir. </a:t>
            </a:r>
            <a:br>
              <a:rPr lang="tr-TR"/>
            </a:br>
            <a:r>
              <a:rPr lang="tr-TR"/>
              <a:t/>
            </a:r>
            <a:br>
              <a:rPr lang="tr-TR"/>
            </a:br>
            <a:r>
              <a:rPr lang="tr-TR"/>
              <a:t>	 </a:t>
            </a:r>
            <a:br>
              <a:rPr lang="tr-TR"/>
            </a:br>
            <a:endParaRPr lang="tr-TR"/>
          </a:p>
        </p:txBody>
      </p:sp>
      <p:sp>
        <p:nvSpPr>
          <p:cNvPr id="26628"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26626"/>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26628">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26628">
                                            <p:txEl>
                                              <p:pRg st="0" end="0"/>
                                            </p:txEl>
                                          </p:spTgt>
                                        </p:tgtEl>
                                        <p:attrNameLst>
                                          <p:attrName>fillcolor</p:attrName>
                                        </p:attrNameLst>
                                      </p:cBhvr>
                                      <p:to>
                                        <a:schemeClr val="accent2"/>
                                      </p:to>
                                    </p:animClr>
                                    <p:set>
                                      <p:cBhvr>
                                        <p:cTn id="11" dur="3000" fill="hold"/>
                                        <p:tgtEl>
                                          <p:spTgt spid="26628">
                                            <p:txEl>
                                              <p:pRg st="0" end="0"/>
                                            </p:txEl>
                                          </p:spTgt>
                                        </p:tgtEl>
                                        <p:attrNameLst>
                                          <p:attrName>fill.type</p:attrName>
                                        </p:attrNameLst>
                                      </p:cBhvr>
                                      <p:to>
                                        <p:strVal val="solid"/>
                                      </p:to>
                                    </p:set>
                                    <p:set>
                                      <p:cBhvr>
                                        <p:cTn id="12" dur="3000" fill="hold"/>
                                        <p:tgtEl>
                                          <p:spTgt spid="26628">
                                            <p:txEl>
                                              <p:pRg st="0" end="0"/>
                                            </p:txEl>
                                          </p:spTgt>
                                        </p:tgtEl>
                                        <p:attrNameLst>
                                          <p:attrName>fill.on</p:attrName>
                                        </p:attrNameLst>
                                      </p:cBhvr>
                                      <p:to>
                                        <p:strVal val="true"/>
                                      </p:to>
                                    </p:set>
                                    <p:animScale>
                                      <p:cBhvr>
                                        <p:cTn id="13" dur="1500" accel="50000" autoRev="1" fill="hold" tmFilter="0, 0; .33333, 1; 1, 1">
                                          <p:stCondLst>
                                            <p:cond delay="0"/>
                                          </p:stCondLst>
                                        </p:cTn>
                                        <p:tgtEl>
                                          <p:spTgt spid="26628">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26628">
                                            <p:txEl>
                                              <p:pRg st="1" end="1"/>
                                            </p:txEl>
                                          </p:spTgt>
                                        </p:tgtEl>
                                      </p:cBhvr>
                                    </p:animEffect>
                                    <p:animScale>
                                      <p:cBhvr>
                                        <p:cTn id="16" dur="250" autoRev="1" fill="hold"/>
                                        <p:tgtEl>
                                          <p:spTgt spid="26628">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b="1">
                <a:solidFill>
                  <a:srgbClr val="000099"/>
                </a:solidFill>
              </a:rPr>
              <a:t>Toplumsal </a:t>
            </a:r>
            <a:r>
              <a:rPr lang="tr-TR" b="1">
                <a:solidFill>
                  <a:srgbClr val="000099"/>
                </a:solidFill>
                <a:latin typeface="Agency FB" pitchFamily="34" charset="0"/>
              </a:rPr>
              <a:t>NEDENLER</a:t>
            </a:r>
            <a:endParaRPr lang="tr-TR">
              <a:solidFill>
                <a:srgbClr val="000099"/>
              </a:solidFill>
              <a:latin typeface="Agency FB" pitchFamily="34" charset="0"/>
            </a:endParaRPr>
          </a:p>
        </p:txBody>
      </p:sp>
      <p:sp>
        <p:nvSpPr>
          <p:cNvPr id="27651" name="Rectangle 3"/>
          <p:cNvSpPr>
            <a:spLocks noGrp="1" noChangeArrowheads="1"/>
          </p:cNvSpPr>
          <p:nvPr>
            <p:ph type="body" idx="1"/>
          </p:nvPr>
        </p:nvSpPr>
        <p:spPr/>
        <p:txBody>
          <a:bodyPr/>
          <a:lstStyle/>
          <a:p>
            <a:pPr>
              <a:lnSpc>
                <a:spcPct val="80000"/>
              </a:lnSpc>
              <a:buFontTx/>
              <a:buNone/>
            </a:pPr>
            <a:r>
              <a:rPr lang="tr-TR" sz="2400" b="1">
                <a:solidFill>
                  <a:srgbClr val="FF0066"/>
                </a:solidFill>
              </a:rPr>
              <a:t>Toplumda şiddetin hoş görülmesi ve paylaşılan bir değer olması:</a:t>
            </a:r>
            <a:r>
              <a:rPr lang="tr-TR" sz="2400">
                <a:solidFill>
                  <a:srgbClr val="FF0066"/>
                </a:solidFill>
              </a:rPr>
              <a:t> </a:t>
            </a:r>
          </a:p>
          <a:p>
            <a:pPr>
              <a:lnSpc>
                <a:spcPct val="80000"/>
              </a:lnSpc>
              <a:buFontTx/>
              <a:buNone/>
            </a:pPr>
            <a:r>
              <a:rPr lang="tr-TR" sz="1800"/>
              <a:t>		</a:t>
            </a:r>
            <a:r>
              <a:rPr lang="tr-TR" sz="2000"/>
              <a:t>Kültürel nedenlere göre, şiddetin toplumda kimi durumlarda ve belli kişilere karşı kullanımının kabul gördüğü ve kuşaktan kuşağa aktarılmaktadır.</a:t>
            </a:r>
          </a:p>
          <a:p>
            <a:pPr>
              <a:lnSpc>
                <a:spcPct val="80000"/>
              </a:lnSpc>
              <a:buFontTx/>
              <a:buNone/>
            </a:pPr>
            <a:r>
              <a:rPr lang="tr-TR" sz="2000"/>
              <a:t>		Örneğin, erkeğin sert, kaba ve kadına karşı üzerinde baskı kurduğu davranışlarını temsil eden "</a:t>
            </a:r>
            <a:r>
              <a:rPr lang="tr-TR" sz="2000" b="1"/>
              <a:t>maçoluk</a:t>
            </a:r>
            <a:r>
              <a:rPr lang="tr-TR" sz="2000"/>
              <a:t>" çoğu zaman ciddi olarak ele alınmaz, espri konusu olur, şakayla karışık olarak ele alınmaktadır. Bu yaklaşım maçoluğun yaratabileceği sorunları olağanlaştırmaktadır ve </a:t>
            </a:r>
            <a:r>
              <a:rPr lang="tr-TR" sz="2000" b="1"/>
              <a:t>"taş fırın erkeği</a:t>
            </a:r>
            <a:r>
              <a:rPr lang="tr-TR" sz="2000"/>
              <a:t>“ni erkekler için bir model haline getirir.</a:t>
            </a:r>
            <a:br>
              <a:rPr lang="tr-TR" sz="2000"/>
            </a:br>
            <a:r>
              <a:rPr lang="tr-TR" sz="2000"/>
              <a:t/>
            </a:r>
            <a:br>
              <a:rPr lang="tr-TR" sz="2000"/>
            </a:br>
            <a:r>
              <a:rPr lang="tr-TR" sz="2000"/>
              <a:t>	Toplumun şiddeti bir sorun çözme yöntemi olarak benimsemesinin de aile içi şiddetin artmasında önemli rol oynadığı düşünülmektedir. </a:t>
            </a:r>
          </a:p>
        </p:txBody>
      </p:sp>
      <p:sp>
        <p:nvSpPr>
          <p:cNvPr id="27652"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27650"/>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27652">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27652">
                                            <p:txEl>
                                              <p:pRg st="0" end="0"/>
                                            </p:txEl>
                                          </p:spTgt>
                                        </p:tgtEl>
                                        <p:attrNameLst>
                                          <p:attrName>fillcolor</p:attrName>
                                        </p:attrNameLst>
                                      </p:cBhvr>
                                      <p:to>
                                        <a:schemeClr val="accent2"/>
                                      </p:to>
                                    </p:animClr>
                                    <p:set>
                                      <p:cBhvr>
                                        <p:cTn id="11" dur="3000" fill="hold"/>
                                        <p:tgtEl>
                                          <p:spTgt spid="27652">
                                            <p:txEl>
                                              <p:pRg st="0" end="0"/>
                                            </p:txEl>
                                          </p:spTgt>
                                        </p:tgtEl>
                                        <p:attrNameLst>
                                          <p:attrName>fill.type</p:attrName>
                                        </p:attrNameLst>
                                      </p:cBhvr>
                                      <p:to>
                                        <p:strVal val="solid"/>
                                      </p:to>
                                    </p:set>
                                    <p:set>
                                      <p:cBhvr>
                                        <p:cTn id="12" dur="3000" fill="hold"/>
                                        <p:tgtEl>
                                          <p:spTgt spid="27652">
                                            <p:txEl>
                                              <p:pRg st="0" end="0"/>
                                            </p:txEl>
                                          </p:spTgt>
                                        </p:tgtEl>
                                        <p:attrNameLst>
                                          <p:attrName>fill.on</p:attrName>
                                        </p:attrNameLst>
                                      </p:cBhvr>
                                      <p:to>
                                        <p:strVal val="true"/>
                                      </p:to>
                                    </p:set>
                                    <p:animScale>
                                      <p:cBhvr>
                                        <p:cTn id="13" dur="1500" accel="50000" autoRev="1" fill="hold" tmFilter="0, 0; .33333, 1; 1, 1">
                                          <p:stCondLst>
                                            <p:cond delay="0"/>
                                          </p:stCondLst>
                                        </p:cTn>
                                        <p:tgtEl>
                                          <p:spTgt spid="27652">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27652">
                                            <p:txEl>
                                              <p:pRg st="1" end="1"/>
                                            </p:txEl>
                                          </p:spTgt>
                                        </p:tgtEl>
                                      </p:cBhvr>
                                    </p:animEffect>
                                    <p:animScale>
                                      <p:cBhvr>
                                        <p:cTn id="16" dur="250" autoRev="1" fill="hold"/>
                                        <p:tgtEl>
                                          <p:spTgt spid="27652">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b="1">
                <a:solidFill>
                  <a:srgbClr val="000099"/>
                </a:solidFill>
              </a:rPr>
              <a:t>Toplumsal </a:t>
            </a:r>
            <a:r>
              <a:rPr lang="tr-TR" b="1">
                <a:solidFill>
                  <a:srgbClr val="000099"/>
                </a:solidFill>
                <a:latin typeface="Agency FB" pitchFamily="34" charset="0"/>
              </a:rPr>
              <a:t>NEDENLER</a:t>
            </a:r>
          </a:p>
        </p:txBody>
      </p:sp>
      <p:sp>
        <p:nvSpPr>
          <p:cNvPr id="28675" name="Rectangle 3"/>
          <p:cNvSpPr>
            <a:spLocks noGrp="1" noChangeArrowheads="1"/>
          </p:cNvSpPr>
          <p:nvPr>
            <p:ph type="body" idx="1"/>
          </p:nvPr>
        </p:nvSpPr>
        <p:spPr/>
        <p:txBody>
          <a:bodyPr/>
          <a:lstStyle/>
          <a:p>
            <a:pPr>
              <a:lnSpc>
                <a:spcPct val="80000"/>
              </a:lnSpc>
            </a:pPr>
            <a:r>
              <a:rPr lang="tr-TR" b="1">
                <a:solidFill>
                  <a:srgbClr val="FF0066"/>
                </a:solidFill>
              </a:rPr>
              <a:t>Cinsiyet rolleri:</a:t>
            </a:r>
            <a:r>
              <a:rPr lang="tr-TR" sz="2000"/>
              <a:t> </a:t>
            </a:r>
            <a:r>
              <a:rPr lang="tr-TR" sz="2600"/>
              <a:t>Kadına yönelik şiddet; kadını mal, köle, terbiye edilmesi gereken yaratık gibi gören toplumların erkek egemen yapısından kaynaklanmaktadır. </a:t>
            </a:r>
          </a:p>
          <a:p>
            <a:pPr>
              <a:lnSpc>
                <a:spcPct val="80000"/>
              </a:lnSpc>
              <a:buFontTx/>
              <a:buNone/>
            </a:pPr>
            <a:r>
              <a:rPr lang="tr-TR" sz="2600"/>
              <a:t>		Erkekler, kadınlar üzerindeki haklarının tehdit altında olduğunu düşündüklerinde ya da kadınların evdeki sorumluluklarını yerine getirmemeleri durumunda şiddete başvurmaktadırlar. Kadınlar gerek fiziksel, gerekse ekonomik açıdan yetersiz olduklarından buna karşı koyamazlar.</a:t>
            </a:r>
          </a:p>
          <a:p>
            <a:pPr>
              <a:lnSpc>
                <a:spcPct val="80000"/>
              </a:lnSpc>
              <a:buFontTx/>
              <a:buNone/>
            </a:pPr>
            <a:r>
              <a:rPr lang="tr-TR" sz="2600"/>
              <a:t>		Kadın-erkek eşitliğinin olmadığı toplumlarda; </a:t>
            </a:r>
            <a:r>
              <a:rPr lang="tr-TR" sz="2600" b="1"/>
              <a:t>erkek şiddeti </a:t>
            </a:r>
            <a:r>
              <a:rPr lang="tr-TR" sz="2600"/>
              <a:t>hoş görülür. </a:t>
            </a:r>
            <a:r>
              <a:rPr lang="tr-TR" sz="2400"/>
              <a:t/>
            </a:r>
            <a:br>
              <a:rPr lang="tr-TR" sz="2400"/>
            </a:br>
            <a:endParaRPr lang="tr-TR" sz="2400"/>
          </a:p>
        </p:txBody>
      </p:sp>
      <p:sp>
        <p:nvSpPr>
          <p:cNvPr id="28676"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28674"/>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28676">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28676">
                                            <p:txEl>
                                              <p:pRg st="0" end="0"/>
                                            </p:txEl>
                                          </p:spTgt>
                                        </p:tgtEl>
                                        <p:attrNameLst>
                                          <p:attrName>fillcolor</p:attrName>
                                        </p:attrNameLst>
                                      </p:cBhvr>
                                      <p:to>
                                        <a:schemeClr val="accent2"/>
                                      </p:to>
                                    </p:animClr>
                                    <p:set>
                                      <p:cBhvr>
                                        <p:cTn id="11" dur="3000" fill="hold"/>
                                        <p:tgtEl>
                                          <p:spTgt spid="28676">
                                            <p:txEl>
                                              <p:pRg st="0" end="0"/>
                                            </p:txEl>
                                          </p:spTgt>
                                        </p:tgtEl>
                                        <p:attrNameLst>
                                          <p:attrName>fill.type</p:attrName>
                                        </p:attrNameLst>
                                      </p:cBhvr>
                                      <p:to>
                                        <p:strVal val="solid"/>
                                      </p:to>
                                    </p:set>
                                    <p:set>
                                      <p:cBhvr>
                                        <p:cTn id="12" dur="3000" fill="hold"/>
                                        <p:tgtEl>
                                          <p:spTgt spid="28676">
                                            <p:txEl>
                                              <p:pRg st="0" end="0"/>
                                            </p:txEl>
                                          </p:spTgt>
                                        </p:tgtEl>
                                        <p:attrNameLst>
                                          <p:attrName>fill.on</p:attrName>
                                        </p:attrNameLst>
                                      </p:cBhvr>
                                      <p:to>
                                        <p:strVal val="true"/>
                                      </p:to>
                                    </p:set>
                                    <p:animScale>
                                      <p:cBhvr>
                                        <p:cTn id="13" dur="1500" accel="50000" autoRev="1" fill="hold" tmFilter="0, 0; .33333, 1; 1, 1">
                                          <p:stCondLst>
                                            <p:cond delay="0"/>
                                          </p:stCondLst>
                                        </p:cTn>
                                        <p:tgtEl>
                                          <p:spTgt spid="28676">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28676">
                                            <p:txEl>
                                              <p:pRg st="1" end="1"/>
                                            </p:txEl>
                                          </p:spTgt>
                                        </p:tgtEl>
                                      </p:cBhvr>
                                    </p:animEffect>
                                    <p:animScale>
                                      <p:cBhvr>
                                        <p:cTn id="16" dur="250" autoRev="1" fill="hold"/>
                                        <p:tgtEl>
                                          <p:spTgt spid="28676">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r-TR" sz="4000" b="1">
                <a:solidFill>
                  <a:srgbClr val="000099"/>
                </a:solidFill>
              </a:rPr>
              <a:t>Kişiler arası etkileşim ile ilgili </a:t>
            </a:r>
            <a:r>
              <a:rPr lang="tr-TR" sz="4000" b="1">
                <a:solidFill>
                  <a:srgbClr val="000099"/>
                </a:solidFill>
                <a:latin typeface="Agency FB" pitchFamily="34" charset="0"/>
              </a:rPr>
              <a:t>NEDENLER</a:t>
            </a:r>
            <a:endParaRPr lang="tr-TR" sz="4000">
              <a:solidFill>
                <a:srgbClr val="000099"/>
              </a:solidFill>
              <a:latin typeface="Agency FB" pitchFamily="34" charset="0"/>
            </a:endParaRPr>
          </a:p>
        </p:txBody>
      </p:sp>
      <p:sp>
        <p:nvSpPr>
          <p:cNvPr id="29699" name="Rectangle 3"/>
          <p:cNvSpPr>
            <a:spLocks noGrp="1" noChangeArrowheads="1"/>
          </p:cNvSpPr>
          <p:nvPr>
            <p:ph type="body" idx="1"/>
          </p:nvPr>
        </p:nvSpPr>
        <p:spPr>
          <a:xfrm>
            <a:off x="457200" y="1600200"/>
            <a:ext cx="8229600" cy="4781550"/>
          </a:xfrm>
        </p:spPr>
        <p:txBody>
          <a:bodyPr/>
          <a:lstStyle/>
          <a:p>
            <a:pPr>
              <a:lnSpc>
                <a:spcPct val="80000"/>
              </a:lnSpc>
              <a:buFontTx/>
              <a:buNone/>
            </a:pPr>
            <a:r>
              <a:rPr lang="tr-TR" sz="2400" b="1">
                <a:solidFill>
                  <a:srgbClr val="FF0066"/>
                </a:solidFill>
              </a:rPr>
              <a:t>Şiddetin getirdiği kazanç:</a:t>
            </a:r>
            <a:r>
              <a:rPr lang="tr-TR" sz="2400"/>
              <a:t> </a:t>
            </a:r>
          </a:p>
          <a:p>
            <a:pPr>
              <a:lnSpc>
                <a:spcPct val="80000"/>
              </a:lnSpc>
              <a:buFontTx/>
              <a:buNone/>
            </a:pPr>
            <a:r>
              <a:rPr lang="tr-TR" sz="2000"/>
              <a:t>		Erkekler için eşlerini dövmenin kazançları arasında, yoğun duygular için bir çıkış yolu bulmak ve kendi isteklerinin gerçekleşmesini garanti altına almak sayılabilir. Şiddeti uygulayan kişinin karşılaşabileceği en ciddi yüksek maliyet , eşini boşanma yoluyla kaybetmesidir ki, bu da çoğu kez, şiddetin uygulanmasının arttırılması yolu ile kontrol altına alınır.</a:t>
            </a:r>
            <a:br>
              <a:rPr lang="tr-TR" sz="2000"/>
            </a:br>
            <a:endParaRPr lang="tr-TR" sz="2000"/>
          </a:p>
          <a:p>
            <a:pPr>
              <a:lnSpc>
                <a:spcPct val="80000"/>
              </a:lnSpc>
              <a:buFontTx/>
              <a:buNone/>
            </a:pPr>
            <a:endParaRPr lang="tr-TR" sz="2000"/>
          </a:p>
          <a:p>
            <a:pPr>
              <a:lnSpc>
                <a:spcPct val="80000"/>
              </a:lnSpc>
              <a:buFontTx/>
              <a:buNone/>
            </a:pPr>
            <a:r>
              <a:rPr lang="tr-TR" sz="2400" b="1">
                <a:solidFill>
                  <a:srgbClr val="FF0066"/>
                </a:solidFill>
              </a:rPr>
              <a:t>Güç ve Kontrol Sağlama:</a:t>
            </a:r>
            <a:r>
              <a:rPr lang="tr-TR" sz="2400">
                <a:solidFill>
                  <a:srgbClr val="FF0066"/>
                </a:solidFill>
              </a:rPr>
              <a:t> </a:t>
            </a:r>
          </a:p>
          <a:p>
            <a:pPr>
              <a:lnSpc>
                <a:spcPct val="80000"/>
              </a:lnSpc>
              <a:buFontTx/>
              <a:buNone/>
            </a:pPr>
            <a:r>
              <a:rPr lang="tr-TR" sz="2000"/>
              <a:t>		Şiddet güçlüden güçsüze doğru uygulanmaktadır ve böyle bakıldığında da kocaların kadınlardan, ebeveynlerin de çocuklardan daha güçlü olduğu varsayılabilir. Şiddetin amacı bir başka kişi üzerinde denetim sağlamaktır.</a:t>
            </a:r>
          </a:p>
        </p:txBody>
      </p:sp>
      <p:sp>
        <p:nvSpPr>
          <p:cNvPr id="29700"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29698"/>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29700">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29700">
                                            <p:txEl>
                                              <p:pRg st="0" end="0"/>
                                            </p:txEl>
                                          </p:spTgt>
                                        </p:tgtEl>
                                        <p:attrNameLst>
                                          <p:attrName>fillcolor</p:attrName>
                                        </p:attrNameLst>
                                      </p:cBhvr>
                                      <p:to>
                                        <a:schemeClr val="accent2"/>
                                      </p:to>
                                    </p:animClr>
                                    <p:set>
                                      <p:cBhvr>
                                        <p:cTn id="11" dur="3000" fill="hold"/>
                                        <p:tgtEl>
                                          <p:spTgt spid="29700">
                                            <p:txEl>
                                              <p:pRg st="0" end="0"/>
                                            </p:txEl>
                                          </p:spTgt>
                                        </p:tgtEl>
                                        <p:attrNameLst>
                                          <p:attrName>fill.type</p:attrName>
                                        </p:attrNameLst>
                                      </p:cBhvr>
                                      <p:to>
                                        <p:strVal val="solid"/>
                                      </p:to>
                                    </p:set>
                                    <p:set>
                                      <p:cBhvr>
                                        <p:cTn id="12" dur="3000" fill="hold"/>
                                        <p:tgtEl>
                                          <p:spTgt spid="29700">
                                            <p:txEl>
                                              <p:pRg st="0" end="0"/>
                                            </p:txEl>
                                          </p:spTgt>
                                        </p:tgtEl>
                                        <p:attrNameLst>
                                          <p:attrName>fill.on</p:attrName>
                                        </p:attrNameLst>
                                      </p:cBhvr>
                                      <p:to>
                                        <p:strVal val="true"/>
                                      </p:to>
                                    </p:set>
                                    <p:animScale>
                                      <p:cBhvr>
                                        <p:cTn id="13" dur="1500" accel="50000" autoRev="1" fill="hold" tmFilter="0, 0; .33333, 1; 1, 1">
                                          <p:stCondLst>
                                            <p:cond delay="0"/>
                                          </p:stCondLst>
                                        </p:cTn>
                                        <p:tgtEl>
                                          <p:spTgt spid="29700">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29700">
                                            <p:txEl>
                                              <p:pRg st="1" end="1"/>
                                            </p:txEl>
                                          </p:spTgt>
                                        </p:tgtEl>
                                      </p:cBhvr>
                                    </p:animEffect>
                                    <p:animScale>
                                      <p:cBhvr>
                                        <p:cTn id="16" dur="250" autoRev="1" fill="hold"/>
                                        <p:tgtEl>
                                          <p:spTgt spid="29700">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r-TR" sz="4000" b="1">
                <a:solidFill>
                  <a:srgbClr val="000099"/>
                </a:solidFill>
              </a:rPr>
              <a:t>Kişiler arası etkileşim ile ilgili </a:t>
            </a:r>
            <a:r>
              <a:rPr lang="tr-TR" sz="4000" b="1">
                <a:solidFill>
                  <a:srgbClr val="000099"/>
                </a:solidFill>
                <a:latin typeface="Agency FB" pitchFamily="34" charset="0"/>
              </a:rPr>
              <a:t>NEDENLER</a:t>
            </a:r>
          </a:p>
        </p:txBody>
      </p:sp>
      <p:sp>
        <p:nvSpPr>
          <p:cNvPr id="30723" name="Rectangle 3"/>
          <p:cNvSpPr>
            <a:spLocks noGrp="1" noChangeArrowheads="1"/>
          </p:cNvSpPr>
          <p:nvPr>
            <p:ph type="body" idx="1"/>
          </p:nvPr>
        </p:nvSpPr>
        <p:spPr/>
        <p:txBody>
          <a:bodyPr/>
          <a:lstStyle/>
          <a:p>
            <a:pPr>
              <a:lnSpc>
                <a:spcPct val="90000"/>
              </a:lnSpc>
              <a:buFontTx/>
              <a:buNone/>
            </a:pPr>
            <a:r>
              <a:rPr lang="tr-TR" sz="2400" b="1">
                <a:solidFill>
                  <a:srgbClr val="FF0066"/>
                </a:solidFill>
              </a:rPr>
              <a:t>Bağımlı/ Muhtaç olma :</a:t>
            </a:r>
            <a:r>
              <a:rPr lang="tr-TR" sz="2400">
                <a:solidFill>
                  <a:srgbClr val="FF0066"/>
                </a:solidFill>
              </a:rPr>
              <a:t> </a:t>
            </a:r>
          </a:p>
          <a:p>
            <a:pPr>
              <a:lnSpc>
                <a:spcPct val="90000"/>
              </a:lnSpc>
              <a:buFontTx/>
              <a:buNone/>
            </a:pPr>
            <a:r>
              <a:rPr lang="tr-TR" sz="2000"/>
              <a:t>		Aile içi şiddetin kurbanların çoğu, şiddet kullanan kişiye özellikle ekonomik açıdan bağımlıdır. Şiddete maruz kalan kadınların büyük bir bölümünün yaşamının tamamen erkeğin isteklerini yerine getirecek şekilde kontrol edildiğine işaret etmektedirler. </a:t>
            </a:r>
            <a:br>
              <a:rPr lang="tr-TR" sz="2000"/>
            </a:br>
            <a:endParaRPr lang="tr-TR" sz="2000"/>
          </a:p>
          <a:p>
            <a:pPr>
              <a:lnSpc>
                <a:spcPct val="90000"/>
              </a:lnSpc>
              <a:buFontTx/>
              <a:buNone/>
            </a:pPr>
            <a:r>
              <a:rPr lang="tr-TR" sz="2400" b="1">
                <a:solidFill>
                  <a:srgbClr val="FF0066"/>
                </a:solidFill>
              </a:rPr>
              <a:t>İletişim Ve Çatışma Çözme Becerileri:</a:t>
            </a:r>
            <a:r>
              <a:rPr lang="tr-TR" sz="2400">
                <a:solidFill>
                  <a:srgbClr val="FF0066"/>
                </a:solidFill>
              </a:rPr>
              <a:t> </a:t>
            </a:r>
          </a:p>
          <a:p>
            <a:pPr>
              <a:lnSpc>
                <a:spcPct val="90000"/>
              </a:lnSpc>
              <a:buFontTx/>
              <a:buNone/>
            </a:pPr>
            <a:r>
              <a:rPr lang="tr-TR" sz="2000"/>
              <a:t>		İnsanlar anlaşmazlıklarını konuşarak çözme yeteneğinden yoksun oldukları için şiddete yönelmektedirler. Kişilerin, insanlar arası ilişkiler, etkin iletişim becerileri, kızgınlık kontrolü ile kızgınlığın etkin ifadesi ve çatışma çözme becerileri konusunda eğitilmesi aile içi şiddetin önlenmesine katkıda bulunabilir.</a:t>
            </a:r>
            <a:br>
              <a:rPr lang="tr-TR" sz="2000"/>
            </a:br>
            <a:endParaRPr lang="tr-TR" sz="2000"/>
          </a:p>
        </p:txBody>
      </p:sp>
      <p:sp>
        <p:nvSpPr>
          <p:cNvPr id="30724"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30722"/>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30724">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30724">
                                            <p:txEl>
                                              <p:pRg st="0" end="0"/>
                                            </p:txEl>
                                          </p:spTgt>
                                        </p:tgtEl>
                                        <p:attrNameLst>
                                          <p:attrName>fillcolor</p:attrName>
                                        </p:attrNameLst>
                                      </p:cBhvr>
                                      <p:to>
                                        <a:schemeClr val="accent2"/>
                                      </p:to>
                                    </p:animClr>
                                    <p:set>
                                      <p:cBhvr>
                                        <p:cTn id="11" dur="3000" fill="hold"/>
                                        <p:tgtEl>
                                          <p:spTgt spid="30724">
                                            <p:txEl>
                                              <p:pRg st="0" end="0"/>
                                            </p:txEl>
                                          </p:spTgt>
                                        </p:tgtEl>
                                        <p:attrNameLst>
                                          <p:attrName>fill.type</p:attrName>
                                        </p:attrNameLst>
                                      </p:cBhvr>
                                      <p:to>
                                        <p:strVal val="solid"/>
                                      </p:to>
                                    </p:set>
                                    <p:set>
                                      <p:cBhvr>
                                        <p:cTn id="12" dur="3000" fill="hold"/>
                                        <p:tgtEl>
                                          <p:spTgt spid="30724">
                                            <p:txEl>
                                              <p:pRg st="0" end="0"/>
                                            </p:txEl>
                                          </p:spTgt>
                                        </p:tgtEl>
                                        <p:attrNameLst>
                                          <p:attrName>fill.on</p:attrName>
                                        </p:attrNameLst>
                                      </p:cBhvr>
                                      <p:to>
                                        <p:strVal val="true"/>
                                      </p:to>
                                    </p:set>
                                    <p:animScale>
                                      <p:cBhvr>
                                        <p:cTn id="13" dur="1500" accel="50000" autoRev="1" fill="hold" tmFilter="0, 0; .33333, 1; 1, 1">
                                          <p:stCondLst>
                                            <p:cond delay="0"/>
                                          </p:stCondLst>
                                        </p:cTn>
                                        <p:tgtEl>
                                          <p:spTgt spid="30724">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30724">
                                            <p:txEl>
                                              <p:pRg st="1" end="1"/>
                                            </p:txEl>
                                          </p:spTgt>
                                        </p:tgtEl>
                                      </p:cBhvr>
                                    </p:animEffect>
                                    <p:animScale>
                                      <p:cBhvr>
                                        <p:cTn id="16" dur="250" autoRev="1" fill="hold"/>
                                        <p:tgtEl>
                                          <p:spTgt spid="30724">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r-TR" sz="4000" b="1">
                <a:solidFill>
                  <a:srgbClr val="000099"/>
                </a:solidFill>
              </a:rPr>
              <a:t>Kişiler arası etkileşim ile ilgili </a:t>
            </a:r>
            <a:r>
              <a:rPr lang="tr-TR" sz="4000" b="1">
                <a:solidFill>
                  <a:srgbClr val="000099"/>
                </a:solidFill>
                <a:latin typeface="Agency FB" pitchFamily="34" charset="0"/>
              </a:rPr>
              <a:t>NEDENLER</a:t>
            </a:r>
          </a:p>
        </p:txBody>
      </p:sp>
      <p:sp>
        <p:nvSpPr>
          <p:cNvPr id="31747" name="Rectangle 3"/>
          <p:cNvSpPr>
            <a:spLocks noGrp="1" noChangeArrowheads="1"/>
          </p:cNvSpPr>
          <p:nvPr>
            <p:ph type="body" idx="1"/>
          </p:nvPr>
        </p:nvSpPr>
        <p:spPr>
          <a:xfrm>
            <a:off x="457200" y="1412875"/>
            <a:ext cx="8229600" cy="4525963"/>
          </a:xfrm>
        </p:spPr>
        <p:txBody>
          <a:bodyPr/>
          <a:lstStyle/>
          <a:p>
            <a:pPr>
              <a:lnSpc>
                <a:spcPct val="80000"/>
              </a:lnSpc>
              <a:buFontTx/>
              <a:buNone/>
            </a:pPr>
            <a:r>
              <a:rPr lang="tr-TR" sz="2400" b="1">
                <a:solidFill>
                  <a:srgbClr val="FF0066"/>
                </a:solidFill>
              </a:rPr>
              <a:t>Aile sistemi yaklaşımı:</a:t>
            </a:r>
            <a:r>
              <a:rPr lang="tr-TR" sz="2400">
                <a:solidFill>
                  <a:srgbClr val="FF0066"/>
                </a:solidFill>
              </a:rPr>
              <a:t> </a:t>
            </a:r>
          </a:p>
          <a:p>
            <a:pPr>
              <a:lnSpc>
                <a:spcPct val="80000"/>
              </a:lnSpc>
              <a:buFontTx/>
              <a:buNone/>
            </a:pPr>
            <a:r>
              <a:rPr lang="tr-TR" sz="1800"/>
              <a:t>Aile üyeleri zamanlarının önemli bir bölümünü birlikte geçirirler, birbirleri ile etkileşimleri yoğundur, dolayısıyla ile birbirlerine yönelik kızgınlıkları da yoğun yaşayabilirler; bir aile üyesinin yaşamında oluşan bir değişiklik diğer aile üyelerini de doğrudan etkiler, birbirlerinin zayıf yanlarını, kırılganlık noktalarını iyi bilirler; aile meseleleri özel kabul edildiği için dışarıdan bir müdahale veya destek sağlanması kolay değildir. </a:t>
            </a:r>
          </a:p>
          <a:p>
            <a:pPr>
              <a:lnSpc>
                <a:spcPct val="80000"/>
              </a:lnSpc>
              <a:buFontTx/>
              <a:buNone/>
            </a:pPr>
            <a:r>
              <a:rPr lang="tr-TR" sz="1800"/>
              <a:t>Ayrıca, polis dahil dışarıdan kişiler şiddeti bir aile meselesi olarak görmekte ve müdahale etmemeyi tercih etmektedirler. Benzer bir şekilde ailenin akrabaları ya da komşular mağduru korumak için yapılacak girişimlerin veya yasal korunma için yollara başvurmanın ailenin yıkılmasına neden olabileceğinden endişelenirler. Oysa aile içi dayanışma ve akrabalarla bir araya gelip yardımlaşma oranları oranları azaldıkça aile içi şiddetin yükseldiği görülmektedir.</a:t>
            </a:r>
          </a:p>
          <a:p>
            <a:pPr>
              <a:lnSpc>
                <a:spcPct val="80000"/>
              </a:lnSpc>
              <a:buFontTx/>
              <a:buNone/>
            </a:pPr>
            <a:r>
              <a:rPr lang="tr-TR" sz="1800"/>
              <a:t>Ailedeki karar alma süreçlerinin ortaklaşması evde çocukların dövülmesini de azaltmaktadır.</a:t>
            </a:r>
            <a:br>
              <a:rPr lang="tr-TR" sz="1800"/>
            </a:br>
            <a:endParaRPr lang="tr-TR" sz="1800"/>
          </a:p>
        </p:txBody>
      </p:sp>
      <p:sp>
        <p:nvSpPr>
          <p:cNvPr id="31748" name="Rectangle 4"/>
          <p:cNvSpPr>
            <a:spLocks noChangeArrowheads="1"/>
          </p:cNvSpPr>
          <p:nvPr/>
        </p:nvSpPr>
        <p:spPr bwMode="auto">
          <a:xfrm>
            <a:off x="3635375" y="6165850"/>
            <a:ext cx="1944688" cy="647700"/>
          </a:xfrm>
          <a:prstGeom prst="rect">
            <a:avLst/>
          </a:prstGeom>
          <a:noFill/>
          <a:ln w="9525">
            <a:noFill/>
            <a:miter lim="800000"/>
            <a:headEnd/>
            <a:tailEnd/>
          </a:ln>
          <a:effectLst/>
        </p:spPr>
        <p:txBody>
          <a:bodyPr/>
          <a:lstStyle/>
          <a:p>
            <a:pPr marL="342900" indent="-342900" algn="ctr">
              <a:lnSpc>
                <a:spcPct val="80000"/>
              </a:lnSpc>
              <a:spcBef>
                <a:spcPct val="20000"/>
              </a:spcBef>
            </a:pPr>
            <a:r>
              <a:rPr lang="tr-TR" sz="2000">
                <a:solidFill>
                  <a:srgbClr val="FF0000"/>
                </a:solidFill>
                <a:latin typeface="Snap ITC" pitchFamily="82" charset="0"/>
              </a:rPr>
              <a:t>ŞİDDETİN</a:t>
            </a:r>
          </a:p>
          <a:p>
            <a:pPr marL="342900" indent="-342900" algn="ctr">
              <a:lnSpc>
                <a:spcPct val="80000"/>
              </a:lnSpc>
              <a:spcBef>
                <a:spcPct val="20000"/>
              </a:spcBef>
            </a:pPr>
            <a:r>
              <a:rPr lang="tr-TR" sz="20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childTnLst>
                                    <p:anim calcmode="discrete" valueType="str">
                                      <p:cBhvr>
                                        <p:cTn id="6" dur="2000" fill="hold"/>
                                        <p:tgtEl>
                                          <p:spTgt spid="31746"/>
                                        </p:tgtEl>
                                        <p:attrNameLst>
                                          <p:attrName>style.visibility</p:attrName>
                                        </p:attrNameLst>
                                      </p:cBhvr>
                                      <p:tavLst>
                                        <p:tav tm="0">
                                          <p:val>
                                            <p:strVal val="hidden"/>
                                          </p:val>
                                        </p:tav>
                                        <p:tav tm="50000">
                                          <p:val>
                                            <p:strVal val="visible"/>
                                          </p:val>
                                        </p:tav>
                                      </p:tavLst>
                                    </p:anim>
                                  </p:childTnLst>
                                </p:cTn>
                              </p:par>
                            </p:childTnLst>
                          </p:cTn>
                        </p:par>
                        <p:par>
                          <p:cTn id="7" fill="hold">
                            <p:stCondLst>
                              <p:cond delay="2000"/>
                            </p:stCondLst>
                            <p:childTnLst>
                              <p:par>
                                <p:cTn id="8" presetID="33" presetClass="emph" presetSubtype="0" repeatCount="indefinite" fill="remove" nodeType="afterEffect">
                                  <p:stCondLst>
                                    <p:cond delay="0"/>
                                  </p:stCondLst>
                                  <p:endCondLst>
                                    <p:cond evt="onNext" delay="0">
                                      <p:tgtEl>
                                        <p:sldTgt/>
                                      </p:tgtEl>
                                    </p:cond>
                                  </p:endCondLst>
                                  <p:childTnLst>
                                    <p:animClr clrSpc="rgb" dir="cw">
                                      <p:cBhvr override="childStyle">
                                        <p:cTn id="9" dur="1500" accel="50000" autoRev="1" fill="hold" tmFilter="0, 0; .33333, 1; 1, 1">
                                          <p:stCondLst>
                                            <p:cond delay="0"/>
                                          </p:stCondLst>
                                        </p:cTn>
                                        <p:tgtEl>
                                          <p:spTgt spid="31748">
                                            <p:txEl>
                                              <p:pRg st="0" end="0"/>
                                            </p:txEl>
                                          </p:spTgt>
                                        </p:tgtEl>
                                        <p:attrNameLst>
                                          <p:attrName>style.color</p:attrName>
                                        </p:attrNameLst>
                                      </p:cBhvr>
                                      <p:to>
                                        <a:schemeClr val="accent2"/>
                                      </p:to>
                                    </p:animClr>
                                    <p:animClr clrSpc="rgb" dir="cw">
                                      <p:cBhvr>
                                        <p:cTn id="10" dur="1500" accel="50000" autoRev="1" fill="hold" tmFilter="0, 0; .33333, 1; 1, 1">
                                          <p:stCondLst>
                                            <p:cond delay="0"/>
                                          </p:stCondLst>
                                        </p:cTn>
                                        <p:tgtEl>
                                          <p:spTgt spid="31748">
                                            <p:txEl>
                                              <p:pRg st="0" end="0"/>
                                            </p:txEl>
                                          </p:spTgt>
                                        </p:tgtEl>
                                        <p:attrNameLst>
                                          <p:attrName>fillcolor</p:attrName>
                                        </p:attrNameLst>
                                      </p:cBhvr>
                                      <p:to>
                                        <a:schemeClr val="accent2"/>
                                      </p:to>
                                    </p:animClr>
                                    <p:set>
                                      <p:cBhvr>
                                        <p:cTn id="11" dur="3000" fill="hold"/>
                                        <p:tgtEl>
                                          <p:spTgt spid="31748">
                                            <p:txEl>
                                              <p:pRg st="0" end="0"/>
                                            </p:txEl>
                                          </p:spTgt>
                                        </p:tgtEl>
                                        <p:attrNameLst>
                                          <p:attrName>fill.type</p:attrName>
                                        </p:attrNameLst>
                                      </p:cBhvr>
                                      <p:to>
                                        <p:strVal val="solid"/>
                                      </p:to>
                                    </p:set>
                                    <p:set>
                                      <p:cBhvr>
                                        <p:cTn id="12" dur="3000" fill="hold"/>
                                        <p:tgtEl>
                                          <p:spTgt spid="31748">
                                            <p:txEl>
                                              <p:pRg st="0" end="0"/>
                                            </p:txEl>
                                          </p:spTgt>
                                        </p:tgtEl>
                                        <p:attrNameLst>
                                          <p:attrName>fill.on</p:attrName>
                                        </p:attrNameLst>
                                      </p:cBhvr>
                                      <p:to>
                                        <p:strVal val="true"/>
                                      </p:to>
                                    </p:set>
                                    <p:animScale>
                                      <p:cBhvr>
                                        <p:cTn id="13" dur="1500" accel="50000" autoRev="1" fill="hold" tmFilter="0, 0; .33333, 1; 1, 1">
                                          <p:stCondLst>
                                            <p:cond delay="0"/>
                                          </p:stCondLst>
                                        </p:cTn>
                                        <p:tgtEl>
                                          <p:spTgt spid="31748">
                                            <p:txEl>
                                              <p:pRg st="0" end="0"/>
                                            </p:txEl>
                                          </p:spTgt>
                                        </p:tgtEl>
                                      </p:cBhvr>
                                      <p:from x="100000" y="100000"/>
                                      <p:to x="100000" y="140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31748">
                                            <p:txEl>
                                              <p:pRg st="1" end="1"/>
                                            </p:txEl>
                                          </p:spTgt>
                                        </p:tgtEl>
                                      </p:cBhvr>
                                    </p:animEffect>
                                    <p:animScale>
                                      <p:cBhvr>
                                        <p:cTn id="16" dur="250" autoRev="1" fill="hold"/>
                                        <p:tgtEl>
                                          <p:spTgt spid="31748">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tr-TR"/>
          </a:p>
        </p:txBody>
      </p:sp>
      <p:sp>
        <p:nvSpPr>
          <p:cNvPr id="34819" name="Rectangle 3"/>
          <p:cNvSpPr>
            <a:spLocks noGrp="1" noChangeArrowheads="1"/>
          </p:cNvSpPr>
          <p:nvPr>
            <p:ph type="body" idx="1"/>
          </p:nvPr>
        </p:nvSpPr>
        <p:spPr/>
        <p:txBody>
          <a:bodyPr/>
          <a:lstStyle/>
          <a:p>
            <a:pPr>
              <a:buFontTx/>
              <a:buNone/>
            </a:pPr>
            <a:r>
              <a:rPr lang="tr-TR" sz="9600" b="1" u="sng">
                <a:latin typeface="Verdana" pitchFamily="34" charset="0"/>
              </a:rPr>
              <a:t>YANLIŞ</a:t>
            </a:r>
          </a:p>
          <a:p>
            <a:pPr>
              <a:buFontTx/>
              <a:buNone/>
            </a:pPr>
            <a:r>
              <a:rPr lang="tr-TR" sz="9600" b="1" u="sng">
                <a:latin typeface="Verdana" pitchFamily="34" charset="0"/>
              </a:rPr>
              <a:t>İNANIŞLAR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repeatCount="2000" fill="hold"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0"/>
                            </p:stCondLst>
                            <p:childTnLst>
                              <p:par>
                                <p:cTn id="10" presetID="7" presetClass="entr" presetSubtype="4" repeatCount="2000" fill="hold" nodeType="after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 calcmode="lin" valueType="num">
                                      <p:cBhvr additive="base">
                                        <p:cTn id="12" dur="5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tr-TR" b="1" u="sng"/>
              <a:t>YANLIŞ İNANIŞ:</a:t>
            </a:r>
          </a:p>
        </p:txBody>
      </p:sp>
      <p:sp>
        <p:nvSpPr>
          <p:cNvPr id="99331" name="Rectangle 3"/>
          <p:cNvSpPr>
            <a:spLocks noGrp="1" noChangeArrowheads="1"/>
          </p:cNvSpPr>
          <p:nvPr>
            <p:ph type="body" idx="1"/>
          </p:nvPr>
        </p:nvSpPr>
        <p:spPr/>
        <p:txBody>
          <a:bodyPr/>
          <a:lstStyle/>
          <a:p>
            <a:pPr>
              <a:lnSpc>
                <a:spcPct val="80000"/>
              </a:lnSpc>
              <a:buFontTx/>
              <a:buNone/>
            </a:pPr>
            <a:r>
              <a:rPr lang="tr-TR" b="1">
                <a:solidFill>
                  <a:srgbClr val="FF0000"/>
                </a:solidFill>
              </a:rPr>
              <a:t>"Aile içi şiddet sadece </a:t>
            </a:r>
          </a:p>
          <a:p>
            <a:pPr>
              <a:lnSpc>
                <a:spcPct val="80000"/>
              </a:lnSpc>
              <a:buFontTx/>
              <a:buNone/>
            </a:pPr>
            <a:r>
              <a:rPr lang="tr-TR" b="1">
                <a:solidFill>
                  <a:srgbClr val="FF0000"/>
                </a:solidFill>
              </a:rPr>
              <a:t>               fiziksel olduğu zaman zararlıdır."</a:t>
            </a:r>
            <a:br>
              <a:rPr lang="tr-TR" b="1">
                <a:solidFill>
                  <a:srgbClr val="FF0000"/>
                </a:solidFill>
              </a:rPr>
            </a:br>
            <a:r>
              <a:rPr lang="tr-TR" b="1"/>
              <a:t/>
            </a:r>
            <a:br>
              <a:rPr lang="tr-TR" b="1"/>
            </a:br>
            <a:r>
              <a:rPr lang="tr-TR" sz="2800" b="1">
                <a:solidFill>
                  <a:srgbClr val="000099"/>
                </a:solidFill>
              </a:rPr>
              <a:t>GERÇEK:</a:t>
            </a:r>
            <a:r>
              <a:rPr lang="tr-TR" sz="2800"/>
              <a:t> </a:t>
            </a:r>
          </a:p>
          <a:p>
            <a:pPr>
              <a:lnSpc>
                <a:spcPct val="80000"/>
              </a:lnSpc>
              <a:buFontTx/>
              <a:buNone/>
            </a:pPr>
            <a:r>
              <a:rPr lang="tr-TR" sz="2800"/>
              <a:t>		Pek çok kişi şiddeti sadece dayak veya vurma olarak algılar. Oysa şiddetin pek çok türü vardır. Kişinin karısını/kocasını aşağılaması, karısına/kocasına ve çocuklarına küfretmesi, onu eve kilitlemesi, cinsel olarak zorlaması da şiddet olarak tanımlanır.</a:t>
            </a:r>
            <a:br>
              <a:rPr lang="tr-TR" sz="2800"/>
            </a:br>
            <a:endParaRPr lang="tr-TR" sz="2800"/>
          </a:p>
        </p:txBody>
      </p:sp>
      <p:sp>
        <p:nvSpPr>
          <p:cNvPr id="99332" name="Line 4"/>
          <p:cNvSpPr>
            <a:spLocks noChangeShapeType="1"/>
          </p:cNvSpPr>
          <p:nvPr/>
        </p:nvSpPr>
        <p:spPr bwMode="auto">
          <a:xfrm>
            <a:off x="611188" y="2852738"/>
            <a:ext cx="7848600" cy="0"/>
          </a:xfrm>
          <a:prstGeom prst="line">
            <a:avLst/>
          </a:prstGeom>
          <a:noFill/>
          <a:ln w="25400">
            <a:solidFill>
              <a:srgbClr val="800080"/>
            </a:solidFill>
            <a:round/>
            <a:headEnd/>
            <a:tailEnd/>
          </a:ln>
          <a:effectLst/>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99330"/>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99331">
                                            <p:txEl>
                                              <p:pRg st="0" end="0"/>
                                            </p:txEl>
                                          </p:spTgt>
                                        </p:tgtEl>
                                      </p:cBhvr>
                                      <p:to x="80000" y="100000"/>
                                    </p:animScale>
                                    <p:anim by="(#ppt_w*0.10)" calcmode="lin" valueType="num">
                                      <p:cBhvr>
                                        <p:cTn id="10" dur="500" autoRev="1" fill="hold">
                                          <p:stCondLst>
                                            <p:cond delay="0"/>
                                          </p:stCondLst>
                                        </p:cTn>
                                        <p:tgtEl>
                                          <p:spTgt spid="99331">
                                            <p:txEl>
                                              <p:pRg st="0" end="0"/>
                                            </p:txEl>
                                          </p:spTgt>
                                        </p:tgtEl>
                                        <p:attrNameLst>
                                          <p:attrName>ppt_x</p:attrName>
                                        </p:attrNameLst>
                                      </p:cBhvr>
                                    </p:anim>
                                    <p:anim by="(-#ppt_w*0.10)" calcmode="lin" valueType="num">
                                      <p:cBhvr>
                                        <p:cTn id="11" dur="500" autoRev="1" fill="hold">
                                          <p:stCondLst>
                                            <p:cond delay="0"/>
                                          </p:stCondLst>
                                        </p:cTn>
                                        <p:tgtEl>
                                          <p:spTgt spid="99331">
                                            <p:txEl>
                                              <p:pRg st="0" end="0"/>
                                            </p:txEl>
                                          </p:spTgt>
                                        </p:tgtEl>
                                        <p:attrNameLst>
                                          <p:attrName>ppt_y</p:attrName>
                                        </p:attrNameLst>
                                      </p:cBhvr>
                                    </p:anim>
                                    <p:animRot by="-480000">
                                      <p:cBhvr>
                                        <p:cTn id="12" dur="500" autoRev="1" fill="hold">
                                          <p:stCondLst>
                                            <p:cond delay="0"/>
                                          </p:stCondLst>
                                        </p:cTn>
                                        <p:tgtEl>
                                          <p:spTgt spid="99331">
                                            <p:txEl>
                                              <p:pRg st="0" end="0"/>
                                            </p:txEl>
                                          </p:spTgt>
                                        </p:tgtEl>
                                        <p:attrNameLst>
                                          <p:attrName>r</p:attrName>
                                        </p:attrNameLst>
                                      </p:cBhvr>
                                    </p:animRot>
                                  </p:childTnLst>
                                </p:cTn>
                              </p:par>
                            </p:childTnLst>
                          </p:cTn>
                        </p:par>
                        <p:par>
                          <p:cTn id="13" fill="hold">
                            <p:stCondLst>
                              <p:cond delay="49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99331">
                                            <p:txEl>
                                              <p:pRg st="1" end="1"/>
                                            </p:txEl>
                                          </p:spTgt>
                                        </p:tgtEl>
                                      </p:cBhvr>
                                      <p:to x="80000" y="100000"/>
                                    </p:animScale>
                                    <p:anim by="(#ppt_w*0.10)" calcmode="lin" valueType="num">
                                      <p:cBhvr>
                                        <p:cTn id="16" dur="500" autoRev="1" fill="hold">
                                          <p:stCondLst>
                                            <p:cond delay="0"/>
                                          </p:stCondLst>
                                        </p:cTn>
                                        <p:tgtEl>
                                          <p:spTgt spid="99331">
                                            <p:txEl>
                                              <p:pRg st="1" end="1"/>
                                            </p:txEl>
                                          </p:spTgt>
                                        </p:tgtEl>
                                        <p:attrNameLst>
                                          <p:attrName>ppt_x</p:attrName>
                                        </p:attrNameLst>
                                      </p:cBhvr>
                                    </p:anim>
                                    <p:anim by="(-#ppt_w*0.10)" calcmode="lin" valueType="num">
                                      <p:cBhvr>
                                        <p:cTn id="17" dur="500" autoRev="1" fill="hold">
                                          <p:stCondLst>
                                            <p:cond delay="0"/>
                                          </p:stCondLst>
                                        </p:cTn>
                                        <p:tgtEl>
                                          <p:spTgt spid="99331">
                                            <p:txEl>
                                              <p:pRg st="1" end="1"/>
                                            </p:txEl>
                                          </p:spTgt>
                                        </p:tgtEl>
                                        <p:attrNameLst>
                                          <p:attrName>ppt_y</p:attrName>
                                        </p:attrNameLst>
                                      </p:cBhvr>
                                    </p:anim>
                                    <p:animRot by="-480000">
                                      <p:cBhvr>
                                        <p:cTn id="18" dur="500" autoRev="1" fill="hold">
                                          <p:stCondLst>
                                            <p:cond delay="0"/>
                                          </p:stCondLst>
                                        </p:cTn>
                                        <p:tgtEl>
                                          <p:spTgt spid="99331">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404813"/>
            <a:ext cx="8229600" cy="6119812"/>
          </a:xfrm>
        </p:spPr>
        <p:txBody>
          <a:bodyPr/>
          <a:lstStyle/>
          <a:p>
            <a:pPr algn="ctr">
              <a:lnSpc>
                <a:spcPct val="80000"/>
              </a:lnSpc>
              <a:buFontTx/>
              <a:buNone/>
            </a:pPr>
            <a:r>
              <a:rPr lang="tr-TR" sz="3600" b="1">
                <a:solidFill>
                  <a:srgbClr val="FF0000"/>
                </a:solidFill>
                <a:latin typeface="Snap ITC" pitchFamily="82" charset="0"/>
              </a:rPr>
              <a:t>ŞİDDETİN TANIMI </a:t>
            </a:r>
          </a:p>
          <a:p>
            <a:pPr>
              <a:lnSpc>
                <a:spcPct val="80000"/>
              </a:lnSpc>
              <a:buFontTx/>
              <a:buNone/>
            </a:pPr>
            <a:r>
              <a:rPr lang="tr-TR" sz="1600" b="1">
                <a:solidFill>
                  <a:srgbClr val="FF0000"/>
                </a:solidFill>
                <a:latin typeface="Chiller" pitchFamily="82" charset="0"/>
              </a:rPr>
              <a:t/>
            </a:r>
            <a:br>
              <a:rPr lang="tr-TR" sz="1600" b="1">
                <a:solidFill>
                  <a:srgbClr val="FF0000"/>
                </a:solidFill>
                <a:latin typeface="Chiller" pitchFamily="82" charset="0"/>
              </a:rPr>
            </a:br>
            <a:r>
              <a:rPr lang="tr-TR" sz="1600"/>
              <a:t>	</a:t>
            </a:r>
            <a:r>
              <a:rPr lang="tr-TR" sz="2200"/>
              <a:t>Şiddet, güç ve baskı uygulayarak insanların bedensel veya ruhsal açıdan zarar görmesine neden olan bireysel veya toplu hareketlerin tümüdür.</a:t>
            </a:r>
            <a:br>
              <a:rPr lang="tr-TR" sz="2200"/>
            </a:br>
            <a:r>
              <a:rPr lang="tr-TR" sz="2200"/>
              <a:t/>
            </a:r>
            <a:br>
              <a:rPr lang="tr-TR" sz="2200"/>
            </a:br>
            <a:r>
              <a:rPr lang="tr-TR" sz="2200"/>
              <a:t>	Aile içi şiddet bir kişinin eşine, çocuklarına, anne babasına, kardeşlerine ve/veya yakın akrabalarına yönelik uyguladığı her türlü saldırgan davranıştır. </a:t>
            </a:r>
          </a:p>
          <a:p>
            <a:pPr>
              <a:lnSpc>
                <a:spcPct val="80000"/>
              </a:lnSpc>
              <a:buFontTx/>
              <a:buNone/>
            </a:pPr>
            <a:endParaRPr lang="tr-TR" sz="2200"/>
          </a:p>
          <a:p>
            <a:pPr>
              <a:lnSpc>
                <a:spcPct val="80000"/>
              </a:lnSpc>
              <a:buFontTx/>
              <a:buNone/>
            </a:pPr>
            <a:r>
              <a:rPr lang="tr-TR" sz="2200"/>
              <a:t>		Bu tanıma sadece kaba kuvvet içeren davranışlar değil </a:t>
            </a:r>
            <a:r>
              <a:rPr lang="tr-TR" sz="2200" b="1"/>
              <a:t>aşağılamak</a:t>
            </a:r>
            <a:r>
              <a:rPr lang="tr-TR" sz="2200"/>
              <a:t>, </a:t>
            </a:r>
            <a:r>
              <a:rPr lang="tr-TR" sz="2200" b="1"/>
              <a:t>tehdit etmek</a:t>
            </a:r>
            <a:r>
              <a:rPr lang="tr-TR" sz="2200"/>
              <a:t>, </a:t>
            </a:r>
            <a:r>
              <a:rPr lang="tr-TR" sz="2200" b="1"/>
              <a:t>ekonomik özgürlüğünü kısıtlamak</a:t>
            </a:r>
            <a:r>
              <a:rPr lang="tr-TR" sz="2200"/>
              <a:t> ve </a:t>
            </a:r>
            <a:r>
              <a:rPr lang="tr-TR" sz="2200" b="1"/>
              <a:t>zorla evlendirmek</a:t>
            </a:r>
            <a:r>
              <a:rPr lang="tr-TR" sz="2200"/>
              <a:t> gibi şiddet gören kişinin kendisine olan saygısını, kendisine ve çevresine olan güvenini azaltan, korku duymasına sebep olan pek çok davranış da girer. </a:t>
            </a:r>
          </a:p>
          <a:p>
            <a:pPr>
              <a:lnSpc>
                <a:spcPct val="80000"/>
              </a:lnSpc>
              <a:buFontTx/>
              <a:buNone/>
            </a:pPr>
            <a:endParaRPr lang="tr-TR" sz="2200"/>
          </a:p>
          <a:p>
            <a:pPr>
              <a:lnSpc>
                <a:spcPct val="80000"/>
              </a:lnSpc>
              <a:buFontTx/>
              <a:buNone/>
            </a:pPr>
            <a:r>
              <a:rPr lang="tr-TR" sz="2200"/>
              <a:t>		Şiddete sadece aynı evde oturan kişiler değil, eski eş, kız veya erkek arkadaş ya da nişanlı da maruz kalabilir. </a:t>
            </a:r>
            <a:br>
              <a:rPr lang="tr-TR" sz="2200"/>
            </a:br>
            <a:endParaRPr lang="tr-TR"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repeatCount="indefinite" fill="remove" nodeType="afterEffect">
                                  <p:stCondLst>
                                    <p:cond delay="0"/>
                                  </p:stCondLst>
                                  <p:endCondLst>
                                    <p:cond evt="onNext" delay="0">
                                      <p:tgtEl>
                                        <p:sldTgt/>
                                      </p:tgtEl>
                                    </p:cond>
                                  </p:endCondLst>
                                  <p:iterate type="lt">
                                    <p:tmPct val="4000"/>
                                  </p:iterate>
                                  <p:childTnLst>
                                    <p:set>
                                      <p:cBhvr override="childStyle">
                                        <p:cTn id="6" dur="1000" fill="hold"/>
                                        <p:tgtEl>
                                          <p:spTgt spid="3075">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b="1" u="sng"/>
              <a:t>YANLIŞ İNANIŞ:</a:t>
            </a:r>
          </a:p>
        </p:txBody>
      </p:sp>
      <p:sp>
        <p:nvSpPr>
          <p:cNvPr id="15363" name="Rectangle 3"/>
          <p:cNvSpPr>
            <a:spLocks noGrp="1" noChangeArrowheads="1"/>
          </p:cNvSpPr>
          <p:nvPr>
            <p:ph type="body" idx="1"/>
          </p:nvPr>
        </p:nvSpPr>
        <p:spPr/>
        <p:txBody>
          <a:bodyPr/>
          <a:lstStyle/>
          <a:p>
            <a:pPr>
              <a:lnSpc>
                <a:spcPct val="80000"/>
              </a:lnSpc>
              <a:buFontTx/>
              <a:buNone/>
            </a:pPr>
            <a:r>
              <a:rPr lang="tr-TR" sz="3000" b="1">
                <a:solidFill>
                  <a:srgbClr val="FF0000"/>
                </a:solidFill>
              </a:rPr>
              <a:t>"Aile içi şiddet </a:t>
            </a:r>
          </a:p>
          <a:p>
            <a:pPr>
              <a:lnSpc>
                <a:spcPct val="80000"/>
              </a:lnSpc>
              <a:buFontTx/>
              <a:buNone/>
            </a:pPr>
            <a:r>
              <a:rPr lang="tr-TR" sz="3000" b="1">
                <a:solidFill>
                  <a:srgbClr val="FF0000"/>
                </a:solidFill>
              </a:rPr>
              <a:t>                     sanıldığı kadar yaygın değildir."</a:t>
            </a:r>
            <a:r>
              <a:rPr lang="tr-TR" sz="3000">
                <a:solidFill>
                  <a:srgbClr val="FF0000"/>
                </a:solidFill>
              </a:rPr>
              <a:t/>
            </a:r>
            <a:br>
              <a:rPr lang="tr-TR" sz="3000">
                <a:solidFill>
                  <a:srgbClr val="FF0000"/>
                </a:solidFill>
              </a:rPr>
            </a:br>
            <a:endParaRPr lang="tr-TR" sz="3000">
              <a:solidFill>
                <a:srgbClr val="FF0000"/>
              </a:solidFill>
            </a:endParaRPr>
          </a:p>
          <a:p>
            <a:pPr>
              <a:lnSpc>
                <a:spcPct val="80000"/>
              </a:lnSpc>
              <a:buFontTx/>
              <a:buNone/>
            </a:pPr>
            <a:r>
              <a:rPr lang="tr-TR" sz="2800" b="1">
                <a:solidFill>
                  <a:srgbClr val="000099"/>
                </a:solidFill>
              </a:rPr>
              <a:t>GERÇEK:</a:t>
            </a:r>
            <a:r>
              <a:rPr lang="tr-TR" sz="2800"/>
              <a:t> </a:t>
            </a:r>
          </a:p>
          <a:p>
            <a:pPr>
              <a:lnSpc>
                <a:spcPct val="80000"/>
              </a:lnSpc>
              <a:buFontTx/>
              <a:buNone/>
            </a:pPr>
            <a:r>
              <a:rPr lang="tr-TR" sz="2800"/>
              <a:t>	Dünya üzerinde her ırk ve ülkeden dört aileden birinde aile içi şiddet görülür. Başbakanlık Aile Araştırma Kurumunun yaptırdığı bir araştırma sonucuna göre ülkemizde ailelerin %34'ünde fiziksel şiddet, %53'ünde sözlü şiddet uygulanmakta ve ev içi şiddet yoğun olarak yaşanmaktadır.</a:t>
            </a:r>
            <a:br>
              <a:rPr lang="tr-TR" sz="2800"/>
            </a:br>
            <a:endParaRPr lang="tr-TR" sz="2800"/>
          </a:p>
        </p:txBody>
      </p:sp>
      <p:sp>
        <p:nvSpPr>
          <p:cNvPr id="15364" name="Line 4"/>
          <p:cNvSpPr>
            <a:spLocks noChangeShapeType="1"/>
          </p:cNvSpPr>
          <p:nvPr/>
        </p:nvSpPr>
        <p:spPr bwMode="auto">
          <a:xfrm>
            <a:off x="611188" y="2852738"/>
            <a:ext cx="7848600" cy="0"/>
          </a:xfrm>
          <a:prstGeom prst="line">
            <a:avLst/>
          </a:prstGeom>
          <a:noFill/>
          <a:ln w="25400">
            <a:solidFill>
              <a:srgbClr val="800080"/>
            </a:solidFill>
            <a:round/>
            <a:headEnd/>
            <a:tailEnd/>
          </a:ln>
          <a:effectLst/>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15362"/>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15363">
                                            <p:txEl>
                                              <p:pRg st="0" end="0"/>
                                            </p:txEl>
                                          </p:spTgt>
                                        </p:tgtEl>
                                      </p:cBhvr>
                                      <p:to x="80000" y="100000"/>
                                    </p:animScale>
                                    <p:anim by="(#ppt_w*0.10)" calcmode="lin" valueType="num">
                                      <p:cBhvr>
                                        <p:cTn id="10" dur="500" autoRev="1" fill="hold">
                                          <p:stCondLst>
                                            <p:cond delay="0"/>
                                          </p:stCondLst>
                                        </p:cTn>
                                        <p:tgtEl>
                                          <p:spTgt spid="15363">
                                            <p:txEl>
                                              <p:pRg st="0" end="0"/>
                                            </p:txEl>
                                          </p:spTgt>
                                        </p:tgtEl>
                                        <p:attrNameLst>
                                          <p:attrName>ppt_x</p:attrName>
                                        </p:attrNameLst>
                                      </p:cBhvr>
                                    </p:anim>
                                    <p:anim by="(-#ppt_w*0.10)" calcmode="lin" valueType="num">
                                      <p:cBhvr>
                                        <p:cTn id="11" dur="500" autoRev="1" fill="hold">
                                          <p:stCondLst>
                                            <p:cond delay="0"/>
                                          </p:stCondLst>
                                        </p:cTn>
                                        <p:tgtEl>
                                          <p:spTgt spid="15363">
                                            <p:txEl>
                                              <p:pRg st="0" end="0"/>
                                            </p:txEl>
                                          </p:spTgt>
                                        </p:tgtEl>
                                        <p:attrNameLst>
                                          <p:attrName>ppt_y</p:attrName>
                                        </p:attrNameLst>
                                      </p:cBhvr>
                                    </p:anim>
                                    <p:animRot by="-480000">
                                      <p:cBhvr>
                                        <p:cTn id="12" dur="500" autoRev="1" fill="hold">
                                          <p:stCondLst>
                                            <p:cond delay="0"/>
                                          </p:stCondLst>
                                        </p:cTn>
                                        <p:tgtEl>
                                          <p:spTgt spid="15363">
                                            <p:txEl>
                                              <p:pRg st="0" end="0"/>
                                            </p:txEl>
                                          </p:spTgt>
                                        </p:tgtEl>
                                        <p:attrNameLst>
                                          <p:attrName>r</p:attrName>
                                        </p:attrNameLst>
                                      </p:cBhvr>
                                    </p:animRot>
                                  </p:childTnLst>
                                </p:cTn>
                              </p:par>
                            </p:childTnLst>
                          </p:cTn>
                        </p:par>
                        <p:par>
                          <p:cTn id="13" fill="hold">
                            <p:stCondLst>
                              <p:cond delay="43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15363">
                                            <p:txEl>
                                              <p:pRg st="1" end="1"/>
                                            </p:txEl>
                                          </p:spTgt>
                                        </p:tgtEl>
                                      </p:cBhvr>
                                      <p:to x="80000" y="100000"/>
                                    </p:animScale>
                                    <p:anim by="(#ppt_w*0.10)" calcmode="lin" valueType="num">
                                      <p:cBhvr>
                                        <p:cTn id="16" dur="500" autoRev="1" fill="hold">
                                          <p:stCondLst>
                                            <p:cond delay="0"/>
                                          </p:stCondLst>
                                        </p:cTn>
                                        <p:tgtEl>
                                          <p:spTgt spid="15363">
                                            <p:txEl>
                                              <p:pRg st="1" end="1"/>
                                            </p:txEl>
                                          </p:spTgt>
                                        </p:tgtEl>
                                        <p:attrNameLst>
                                          <p:attrName>ppt_x</p:attrName>
                                        </p:attrNameLst>
                                      </p:cBhvr>
                                    </p:anim>
                                    <p:anim by="(-#ppt_w*0.10)" calcmode="lin" valueType="num">
                                      <p:cBhvr>
                                        <p:cTn id="17" dur="500" autoRev="1" fill="hold">
                                          <p:stCondLst>
                                            <p:cond delay="0"/>
                                          </p:stCondLst>
                                        </p:cTn>
                                        <p:tgtEl>
                                          <p:spTgt spid="15363">
                                            <p:txEl>
                                              <p:pRg st="1" end="1"/>
                                            </p:txEl>
                                          </p:spTgt>
                                        </p:tgtEl>
                                        <p:attrNameLst>
                                          <p:attrName>ppt_y</p:attrName>
                                        </p:attrNameLst>
                                      </p:cBhvr>
                                    </p:anim>
                                    <p:animRot by="-480000">
                                      <p:cBhvr>
                                        <p:cTn id="18" dur="500" autoRev="1" fill="hold">
                                          <p:stCondLst>
                                            <p:cond delay="0"/>
                                          </p:stCondLst>
                                        </p:cTn>
                                        <p:tgtEl>
                                          <p:spTgt spid="15363">
                                            <p:txEl>
                                              <p:pRg st="1" end="1"/>
                                            </p:txEl>
                                          </p:spTgt>
                                        </p:tgtEl>
                                        <p:attrNameLst>
                                          <p:attrName>r</p:attrName>
                                        </p:attrNameLst>
                                      </p:cBhvr>
                                    </p:animRot>
                                  </p:childTnLst>
                                </p:cTn>
                              </p:par>
                              <p:par>
                                <p:cTn id="19" presetID="27" presetClass="emph" presetSubtype="0" repeatCount="indefinite" fill="hold" nodeType="withEffect">
                                  <p:stCondLst>
                                    <p:cond delay="0"/>
                                  </p:stCondLst>
                                  <p:endCondLst>
                                    <p:cond evt="onNext" delay="0">
                                      <p:tgtEl>
                                        <p:sldTgt/>
                                      </p:tgtEl>
                                    </p:cond>
                                  </p:endCondLst>
                                  <p:childTnLst>
                                    <p:animClr clrSpc="rgb" dir="cw">
                                      <p:cBhvr override="childStyle">
                                        <p:cTn id="20" dur="500" autoRev="1" fill="hold"/>
                                        <p:tgtEl>
                                          <p:spTgt spid="15363">
                                            <p:txEl>
                                              <p:pRg st="2" end="2"/>
                                            </p:txEl>
                                          </p:spTgt>
                                        </p:tgtEl>
                                        <p:attrNameLst>
                                          <p:attrName>style.color</p:attrName>
                                        </p:attrNameLst>
                                      </p:cBhvr>
                                      <p:to>
                                        <a:schemeClr val="bg1"/>
                                      </p:to>
                                    </p:animClr>
                                    <p:animClr clrSpc="rgb" dir="cw">
                                      <p:cBhvr>
                                        <p:cTn id="21" dur="500" autoRev="1" fill="hold"/>
                                        <p:tgtEl>
                                          <p:spTgt spid="15363">
                                            <p:txEl>
                                              <p:pRg st="2" end="2"/>
                                            </p:txEl>
                                          </p:spTgt>
                                        </p:tgtEl>
                                        <p:attrNameLst>
                                          <p:attrName>fillcolor</p:attrName>
                                        </p:attrNameLst>
                                      </p:cBhvr>
                                      <p:to>
                                        <a:schemeClr val="bg1"/>
                                      </p:to>
                                    </p:animClr>
                                    <p:set>
                                      <p:cBhvr>
                                        <p:cTn id="22" dur="500" autoRev="1" fill="hold"/>
                                        <p:tgtEl>
                                          <p:spTgt spid="15363">
                                            <p:txEl>
                                              <p:pRg st="2" end="2"/>
                                            </p:txEl>
                                          </p:spTgt>
                                        </p:tgtEl>
                                        <p:attrNameLst>
                                          <p:attrName>fill.type</p:attrName>
                                        </p:attrNameLst>
                                      </p:cBhvr>
                                      <p:to>
                                        <p:strVal val="solid"/>
                                      </p:to>
                                    </p:set>
                                    <p:set>
                                      <p:cBhvr>
                                        <p:cTn id="23" dur="500" autoRev="1" fill="hold"/>
                                        <p:tgtEl>
                                          <p:spTgt spid="1536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a:lnSpc>
                <a:spcPct val="80000"/>
              </a:lnSpc>
              <a:buFontTx/>
              <a:buNone/>
            </a:pPr>
            <a:r>
              <a:rPr lang="tr-TR" b="1">
                <a:solidFill>
                  <a:srgbClr val="FF0000"/>
                </a:solidFill>
              </a:rPr>
              <a:t>"Aile içinde şiddet </a:t>
            </a:r>
          </a:p>
          <a:p>
            <a:pPr>
              <a:lnSpc>
                <a:spcPct val="80000"/>
              </a:lnSpc>
              <a:buFontTx/>
              <a:buNone/>
            </a:pPr>
            <a:r>
              <a:rPr lang="tr-TR" b="1">
                <a:solidFill>
                  <a:srgbClr val="FF0000"/>
                </a:solidFill>
              </a:rPr>
              <a:t>                      sadece kadınlara yöneliktir."</a:t>
            </a:r>
            <a:r>
              <a:rPr lang="tr-TR" sz="2800" b="1"/>
              <a:t> </a:t>
            </a:r>
            <a:br>
              <a:rPr lang="tr-TR" sz="2800" b="1"/>
            </a:br>
            <a:r>
              <a:rPr lang="tr-TR" sz="2800" b="1"/>
              <a:t/>
            </a:r>
            <a:br>
              <a:rPr lang="tr-TR" sz="2800" b="1"/>
            </a:br>
            <a:r>
              <a:rPr lang="tr-TR" sz="2800" b="1">
                <a:solidFill>
                  <a:srgbClr val="000099"/>
                </a:solidFill>
              </a:rPr>
              <a:t>GERÇEK:</a:t>
            </a:r>
            <a:r>
              <a:rPr lang="tr-TR" sz="2800">
                <a:solidFill>
                  <a:srgbClr val="000099"/>
                </a:solidFill>
              </a:rPr>
              <a:t> </a:t>
            </a:r>
          </a:p>
          <a:p>
            <a:pPr>
              <a:lnSpc>
                <a:spcPct val="80000"/>
              </a:lnSpc>
              <a:buFontTx/>
              <a:buNone/>
            </a:pPr>
            <a:r>
              <a:rPr lang="tr-TR" sz="2800"/>
              <a:t>	Dünya'da ve Türkiye'de yapılan araştırmalar aile içi şiddete maruz kalanların çok büyük bir bölümünün kadınlar olduğunu ortaya koymakla birlikte erkeklerin de aile içinde fiziksel ve sözlü şiddete uğradığı görülmektedir. Ayrıca çocuklar ve yaşlılar da ailede şiddetin hedefi olabiliyor.</a:t>
            </a:r>
            <a:br>
              <a:rPr lang="tr-TR" sz="2800"/>
            </a:br>
            <a:endParaRPr lang="tr-TR" sz="2800"/>
          </a:p>
        </p:txBody>
      </p:sp>
      <p:sp>
        <p:nvSpPr>
          <p:cNvPr id="18436" name="Rectangle 4"/>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18436"/>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18435">
                                            <p:txEl>
                                              <p:pRg st="0" end="0"/>
                                            </p:txEl>
                                          </p:spTgt>
                                        </p:tgtEl>
                                      </p:cBhvr>
                                      <p:to x="80000" y="100000"/>
                                    </p:animScale>
                                    <p:anim by="(#ppt_w*0.10)" calcmode="lin" valueType="num">
                                      <p:cBhvr>
                                        <p:cTn id="10" dur="500" autoRev="1" fill="hold">
                                          <p:stCondLst>
                                            <p:cond delay="0"/>
                                          </p:stCondLst>
                                        </p:cTn>
                                        <p:tgtEl>
                                          <p:spTgt spid="18435">
                                            <p:txEl>
                                              <p:pRg st="0" end="0"/>
                                            </p:txEl>
                                          </p:spTgt>
                                        </p:tgtEl>
                                        <p:attrNameLst>
                                          <p:attrName>ppt_x</p:attrName>
                                        </p:attrNameLst>
                                      </p:cBhvr>
                                    </p:anim>
                                    <p:anim by="(-#ppt_w*0.10)" calcmode="lin" valueType="num">
                                      <p:cBhvr>
                                        <p:cTn id="11" dur="500" autoRev="1" fill="hold">
                                          <p:stCondLst>
                                            <p:cond delay="0"/>
                                          </p:stCondLst>
                                        </p:cTn>
                                        <p:tgtEl>
                                          <p:spTgt spid="18435">
                                            <p:txEl>
                                              <p:pRg st="0" end="0"/>
                                            </p:txEl>
                                          </p:spTgt>
                                        </p:tgtEl>
                                        <p:attrNameLst>
                                          <p:attrName>ppt_y</p:attrName>
                                        </p:attrNameLst>
                                      </p:cBhvr>
                                    </p:anim>
                                    <p:animRot by="-480000">
                                      <p:cBhvr>
                                        <p:cTn id="12" dur="500" autoRev="1" fill="hold">
                                          <p:stCondLst>
                                            <p:cond delay="0"/>
                                          </p:stCondLst>
                                        </p:cTn>
                                        <p:tgtEl>
                                          <p:spTgt spid="18435">
                                            <p:txEl>
                                              <p:pRg st="0" end="0"/>
                                            </p:txEl>
                                          </p:spTgt>
                                        </p:tgtEl>
                                        <p:attrNameLst>
                                          <p:attrName>r</p:attrName>
                                        </p:attrNameLst>
                                      </p:cBhvr>
                                    </p:animRot>
                                  </p:childTnLst>
                                </p:cTn>
                              </p:par>
                            </p:childTnLst>
                          </p:cTn>
                        </p:par>
                        <p:par>
                          <p:cTn id="13" fill="hold">
                            <p:stCondLst>
                              <p:cond delay="46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18435">
                                            <p:txEl>
                                              <p:pRg st="1" end="1"/>
                                            </p:txEl>
                                          </p:spTgt>
                                        </p:tgtEl>
                                      </p:cBhvr>
                                      <p:to x="80000" y="100000"/>
                                    </p:animScale>
                                    <p:anim by="(#ppt_w*0.10)" calcmode="lin" valueType="num">
                                      <p:cBhvr>
                                        <p:cTn id="16" dur="500" autoRev="1" fill="hold">
                                          <p:stCondLst>
                                            <p:cond delay="0"/>
                                          </p:stCondLst>
                                        </p:cTn>
                                        <p:tgtEl>
                                          <p:spTgt spid="18435">
                                            <p:txEl>
                                              <p:pRg st="1" end="1"/>
                                            </p:txEl>
                                          </p:spTgt>
                                        </p:tgtEl>
                                        <p:attrNameLst>
                                          <p:attrName>ppt_x</p:attrName>
                                        </p:attrNameLst>
                                      </p:cBhvr>
                                    </p:anim>
                                    <p:anim by="(-#ppt_w*0.10)" calcmode="lin" valueType="num">
                                      <p:cBhvr>
                                        <p:cTn id="17" dur="500" autoRev="1" fill="hold">
                                          <p:stCondLst>
                                            <p:cond delay="0"/>
                                          </p:stCondLst>
                                        </p:cTn>
                                        <p:tgtEl>
                                          <p:spTgt spid="18435">
                                            <p:txEl>
                                              <p:pRg st="1" end="1"/>
                                            </p:txEl>
                                          </p:spTgt>
                                        </p:tgtEl>
                                        <p:attrNameLst>
                                          <p:attrName>ppt_y</p:attrName>
                                        </p:attrNameLst>
                                      </p:cBhvr>
                                    </p:anim>
                                    <p:animRot by="-480000">
                                      <p:cBhvr>
                                        <p:cTn id="18" dur="500" autoRev="1" fill="hold">
                                          <p:stCondLst>
                                            <p:cond delay="0"/>
                                          </p:stCondLst>
                                        </p:cTn>
                                        <p:tgtEl>
                                          <p:spTgt spid="18435">
                                            <p:txEl>
                                              <p:pRg st="1" end="1"/>
                                            </p:txEl>
                                          </p:spTgt>
                                        </p:tgtEl>
                                        <p:attrNameLst>
                                          <p:attrName>r</p:attrName>
                                        </p:attrNameLst>
                                      </p:cBhvr>
                                    </p:animRot>
                                  </p:childTnLst>
                                </p:cTn>
                              </p:par>
                              <p:par>
                                <p:cTn id="19" presetID="27" presetClass="emph" presetSubtype="0" repeatCount="indefinite" fill="hold" nodeType="withEffect">
                                  <p:stCondLst>
                                    <p:cond delay="0"/>
                                  </p:stCondLst>
                                  <p:endCondLst>
                                    <p:cond evt="onNext" delay="0">
                                      <p:tgtEl>
                                        <p:sldTgt/>
                                      </p:tgtEl>
                                    </p:cond>
                                  </p:endCondLst>
                                  <p:iterate type="lt">
                                    <p:tmPct val="0"/>
                                  </p:iterate>
                                  <p:childTnLst>
                                    <p:animClr clrSpc="rgb" dir="cw">
                                      <p:cBhvr override="childStyle">
                                        <p:cTn id="20" dur="250" autoRev="1" fill="hold"/>
                                        <p:tgtEl>
                                          <p:spTgt spid="18435">
                                            <p:txEl>
                                              <p:pRg st="1" end="1"/>
                                            </p:txEl>
                                          </p:spTgt>
                                        </p:tgtEl>
                                        <p:attrNameLst>
                                          <p:attrName>style.color</p:attrName>
                                        </p:attrNameLst>
                                      </p:cBhvr>
                                      <p:to>
                                        <a:schemeClr val="bg1"/>
                                      </p:to>
                                    </p:animClr>
                                    <p:animClr clrSpc="rgb" dir="cw">
                                      <p:cBhvr>
                                        <p:cTn id="21" dur="250" autoRev="1" fill="hold"/>
                                        <p:tgtEl>
                                          <p:spTgt spid="18435">
                                            <p:txEl>
                                              <p:pRg st="1" end="1"/>
                                            </p:txEl>
                                          </p:spTgt>
                                        </p:tgtEl>
                                        <p:attrNameLst>
                                          <p:attrName>fillcolor</p:attrName>
                                        </p:attrNameLst>
                                      </p:cBhvr>
                                      <p:to>
                                        <a:schemeClr val="bg1"/>
                                      </p:to>
                                    </p:animClr>
                                    <p:set>
                                      <p:cBhvr>
                                        <p:cTn id="22" dur="250" autoRev="1" fill="hold"/>
                                        <p:tgtEl>
                                          <p:spTgt spid="18435">
                                            <p:txEl>
                                              <p:pRg st="1" end="1"/>
                                            </p:txEl>
                                          </p:spTgt>
                                        </p:tgtEl>
                                        <p:attrNameLst>
                                          <p:attrName>fill.type</p:attrName>
                                        </p:attrNameLst>
                                      </p:cBhvr>
                                      <p:to>
                                        <p:strVal val="solid"/>
                                      </p:to>
                                    </p:set>
                                    <p:set>
                                      <p:cBhvr>
                                        <p:cTn id="23" dur="250" autoRev="1" fill="hold"/>
                                        <p:tgtEl>
                                          <p:spTgt spid="18435">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tr-TR"/>
          </a:p>
        </p:txBody>
      </p:sp>
      <p:sp>
        <p:nvSpPr>
          <p:cNvPr id="19459" name="Rectangle 3"/>
          <p:cNvSpPr>
            <a:spLocks noGrp="1" noChangeArrowheads="1"/>
          </p:cNvSpPr>
          <p:nvPr>
            <p:ph type="body" idx="1"/>
          </p:nvPr>
        </p:nvSpPr>
        <p:spPr/>
        <p:txBody>
          <a:bodyPr/>
          <a:lstStyle/>
          <a:p>
            <a:pPr>
              <a:lnSpc>
                <a:spcPct val="80000"/>
              </a:lnSpc>
              <a:buFontTx/>
              <a:buNone/>
            </a:pPr>
            <a:r>
              <a:rPr lang="tr-TR" sz="2000" b="1">
                <a:solidFill>
                  <a:srgbClr val="FF0000"/>
                </a:solidFill>
              </a:rPr>
              <a:t>KADINLARA YÖNELİK ŞİDDET</a:t>
            </a:r>
            <a:br>
              <a:rPr lang="tr-TR" sz="2000" b="1">
                <a:solidFill>
                  <a:srgbClr val="FF0000"/>
                </a:solidFill>
              </a:rPr>
            </a:br>
            <a:r>
              <a:rPr lang="tr-TR" sz="1800"/>
              <a:t>	</a:t>
            </a:r>
            <a:br>
              <a:rPr lang="tr-TR" sz="1800"/>
            </a:br>
            <a:r>
              <a:rPr lang="tr-TR" sz="1800"/>
              <a:t>	Erkeğe yönelik şiddet genellikle evin dışından gelirken, kadınlar daha çok aile bireylerinin ya da eşlerinin uyguladığı şiddete maruz kalırlar. Yani kadınlar çoğunlukla kendilerini istismar edenlere duygusal ve ekonomik olarak bağımlıdırlar.</a:t>
            </a:r>
            <a:br>
              <a:rPr lang="tr-TR" sz="1800"/>
            </a:br>
            <a:r>
              <a:rPr lang="tr-TR" sz="1800"/>
              <a:t>	Türkiye'de kadına yönelik şiddetin en uç noktada yaşandığı boyut "namus cinayetleri"dir.</a:t>
            </a:r>
          </a:p>
          <a:p>
            <a:pPr>
              <a:lnSpc>
                <a:spcPct val="80000"/>
              </a:lnSpc>
              <a:buFontTx/>
              <a:buNone/>
            </a:pPr>
            <a:r>
              <a:rPr lang="tr-TR" sz="1800"/>
              <a:t>		Türk Ceza Kanunu'nda yapılan son değişikliklerle namus cinayetleri "</a:t>
            </a:r>
            <a:r>
              <a:rPr lang="tr-TR" sz="1800" b="1"/>
              <a:t>nitelikli adam öldürme</a:t>
            </a:r>
            <a:r>
              <a:rPr lang="tr-TR" sz="1800"/>
              <a:t>" kapsamına alındı ve müebbet hapis cezası uygulaması getirildi.</a:t>
            </a:r>
            <a:br>
              <a:rPr lang="tr-TR" sz="1800"/>
            </a:br>
            <a:r>
              <a:rPr lang="tr-TR" sz="1800"/>
              <a:t>	Kadının eğitim haklarının kısıtlanması da kadına yönelik bir istismar türüdür.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tr-TR"/>
          </a:p>
        </p:txBody>
      </p:sp>
      <p:sp>
        <p:nvSpPr>
          <p:cNvPr id="20483" name="Rectangle 3"/>
          <p:cNvSpPr>
            <a:spLocks noGrp="1" noChangeArrowheads="1"/>
          </p:cNvSpPr>
          <p:nvPr>
            <p:ph type="body" idx="1"/>
          </p:nvPr>
        </p:nvSpPr>
        <p:spPr/>
        <p:txBody>
          <a:bodyPr/>
          <a:lstStyle/>
          <a:p>
            <a:pPr>
              <a:lnSpc>
                <a:spcPct val="80000"/>
              </a:lnSpc>
              <a:buFontTx/>
              <a:buNone/>
            </a:pPr>
            <a:r>
              <a:rPr lang="tr-TR" sz="3600" b="1">
                <a:solidFill>
                  <a:srgbClr val="FF0000"/>
                </a:solidFill>
              </a:rPr>
              <a:t>ÇOCUKLARA YÖNELİK ŞİDDET</a:t>
            </a:r>
            <a:r>
              <a:rPr lang="tr-TR" sz="3600">
                <a:solidFill>
                  <a:srgbClr val="FF0000"/>
                </a:solidFill>
              </a:rPr>
              <a:t/>
            </a:r>
            <a:br>
              <a:rPr lang="tr-TR" sz="3600">
                <a:solidFill>
                  <a:srgbClr val="FF0000"/>
                </a:solidFill>
              </a:rPr>
            </a:br>
            <a:r>
              <a:rPr lang="tr-TR" sz="2400"/>
              <a:t/>
            </a:r>
            <a:br>
              <a:rPr lang="tr-TR" sz="2400"/>
            </a:br>
            <a:r>
              <a:rPr lang="tr-TR" sz="2400"/>
              <a:t>	Çocuğun ailesi ya da ondan sorumlu diğer kişiler tarafında çocuğa karşı uygulanan fiziksel veya psikolojik nitelikli kötü davranışların tümünü kapsar. Çocuğu dövme, tekmeleme, ısırma, aç bırakma, bir odaya kilitleme, yakıcı nesnelerle dağlama, cinsel saldırı, duygusal olarak aşağılama çocuk istismarı kapsamına girer. </a:t>
            </a:r>
          </a:p>
          <a:p>
            <a:pPr>
              <a:lnSpc>
                <a:spcPct val="80000"/>
              </a:lnSpc>
              <a:buFontTx/>
              <a:buNone/>
            </a:pPr>
            <a:r>
              <a:rPr lang="tr-TR" sz="2400"/>
              <a:t>		Daha gizli yaşanan ve çocuğun sağlığına, beslenmesine, giyimine, eğitimine ve sosyalleşmesine gereken dikkat ve özenin gösterilmediği anne baba davranışları ise çocuk ihmali olarak nitelenir. </a:t>
            </a:r>
            <a:br>
              <a:rPr lang="tr-TR" sz="2400"/>
            </a:br>
            <a:r>
              <a:rPr lang="tr-TR" sz="240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tr-TR"/>
          </a:p>
        </p:txBody>
      </p:sp>
      <p:sp>
        <p:nvSpPr>
          <p:cNvPr id="21507" name="Rectangle 3"/>
          <p:cNvSpPr>
            <a:spLocks noGrp="1" noChangeArrowheads="1"/>
          </p:cNvSpPr>
          <p:nvPr>
            <p:ph type="body" idx="1"/>
          </p:nvPr>
        </p:nvSpPr>
        <p:spPr/>
        <p:txBody>
          <a:bodyPr/>
          <a:lstStyle/>
          <a:p>
            <a:pPr>
              <a:lnSpc>
                <a:spcPct val="80000"/>
              </a:lnSpc>
              <a:buFontTx/>
              <a:buNone/>
            </a:pPr>
            <a:r>
              <a:rPr lang="tr-TR" sz="2800" b="1">
                <a:solidFill>
                  <a:srgbClr val="FF0000"/>
                </a:solidFill>
              </a:rPr>
              <a:t>ERKEKLERE YÖNELİK ŞİDDET</a:t>
            </a:r>
            <a:r>
              <a:rPr lang="tr-TR" sz="2800">
                <a:solidFill>
                  <a:srgbClr val="FF0000"/>
                </a:solidFill>
              </a:rPr>
              <a:t/>
            </a:r>
            <a:br>
              <a:rPr lang="tr-TR" sz="2800">
                <a:solidFill>
                  <a:srgbClr val="FF0000"/>
                </a:solidFill>
              </a:rPr>
            </a:br>
            <a:r>
              <a:rPr lang="tr-TR" sz="2400"/>
              <a:t/>
            </a:r>
            <a:br>
              <a:rPr lang="tr-TR" sz="2400"/>
            </a:br>
            <a:r>
              <a:rPr lang="tr-TR" sz="2400"/>
              <a:t>	1998 yılında Türkiye genelinde yapılan araştırmada erkeklerin %2,1'inin sık sık, % ,2'sinin ara sıra eşleri tarafından dövüldüklerini söylemeleri ilginçtir. Araştırmanın bulgularına göre erkeklerin % 69'u, kadınların ise % 73,2'si eşlerine değişik sıklıklarda hakaret, küfür, alaya alma, aşağılama gibi kaba söz veya ifadelerle sözlü şiddet uygulamaktadır.</a:t>
            </a:r>
            <a:br>
              <a:rPr lang="tr-TR" sz="2400"/>
            </a:br>
            <a:r>
              <a:rPr lang="tr-TR" sz="2400"/>
              <a:t/>
            </a:r>
            <a:br>
              <a:rPr lang="tr-TR" sz="2400"/>
            </a:br>
            <a:r>
              <a:rPr lang="tr-TR" sz="2400"/>
              <a:t>	Araştırmaların büyük bir bölümü özellikle fiziksel şiddet uygulayan kadının kendisinin de fiziksel şiddete maruz kaldığını ve kadının şiddete şiddetten korunmak için başvurduğuna işaret etmektedir.</a:t>
            </a:r>
            <a:br>
              <a:rPr lang="tr-TR" sz="2400"/>
            </a:br>
            <a:endParaRPr lang="tr-TR" sz="2400"/>
          </a:p>
          <a:p>
            <a:pPr>
              <a:lnSpc>
                <a:spcPct val="80000"/>
              </a:lnSpc>
            </a:pPr>
            <a:endParaRPr lang="tr-TR"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tr-TR"/>
          </a:p>
        </p:txBody>
      </p:sp>
      <p:sp>
        <p:nvSpPr>
          <p:cNvPr id="22531" name="Rectangle 3"/>
          <p:cNvSpPr>
            <a:spLocks noGrp="1" noChangeArrowheads="1"/>
          </p:cNvSpPr>
          <p:nvPr>
            <p:ph type="body" idx="1"/>
          </p:nvPr>
        </p:nvSpPr>
        <p:spPr/>
        <p:txBody>
          <a:bodyPr/>
          <a:lstStyle/>
          <a:p>
            <a:pPr>
              <a:lnSpc>
                <a:spcPct val="80000"/>
              </a:lnSpc>
              <a:buFontTx/>
              <a:buNone/>
            </a:pPr>
            <a:r>
              <a:rPr lang="tr-TR" b="1">
                <a:solidFill>
                  <a:srgbClr val="FF0000"/>
                </a:solidFill>
              </a:rPr>
              <a:t>YAŞLILARA YÖNELİK ŞİDDET</a:t>
            </a:r>
            <a:r>
              <a:rPr lang="tr-TR">
                <a:solidFill>
                  <a:srgbClr val="FF0000"/>
                </a:solidFill>
              </a:rPr>
              <a:t/>
            </a:r>
            <a:br>
              <a:rPr lang="tr-TR">
                <a:solidFill>
                  <a:srgbClr val="FF0000"/>
                </a:solidFill>
              </a:rPr>
            </a:br>
            <a:r>
              <a:rPr lang="tr-TR" sz="2000"/>
              <a:t/>
            </a:r>
            <a:br>
              <a:rPr lang="tr-TR" sz="2000"/>
            </a:br>
            <a:r>
              <a:rPr lang="tr-TR" sz="2000"/>
              <a:t>Yaşlılar da diğer aile bireyleri gibi çeşitli boyutlarda şiddet görebiliyor:</a:t>
            </a:r>
            <a:br>
              <a:rPr lang="tr-TR" sz="2000"/>
            </a:br>
            <a:r>
              <a:rPr lang="tr-TR" sz="2000"/>
              <a:t/>
            </a:r>
            <a:br>
              <a:rPr lang="tr-TR" sz="2000"/>
            </a:br>
            <a:r>
              <a:rPr lang="tr-TR" sz="2000" b="1"/>
              <a:t>Ekonomik şiddet:</a:t>
            </a:r>
            <a:r>
              <a:rPr lang="tr-TR" sz="2000"/>
              <a:t> Yaşlıya ait paranın gasp edilmesi ve onun izni olmadan diğer aile bireyleri tarafından kullanılması veya yaşlıya ait malvarlıklarının onun rızası olmadan elinden alınması ve kullanılması gibi, </a:t>
            </a:r>
            <a:br>
              <a:rPr lang="tr-TR" sz="2000"/>
            </a:br>
            <a:r>
              <a:rPr lang="tr-TR" sz="2000" b="1"/>
              <a:t>Duygusal / sözlü / sosyal şiddet:</a:t>
            </a:r>
            <a:r>
              <a:rPr lang="tr-TR" sz="2000"/>
              <a:t> Yaşlının sözle küçük düşürülmesi, haklarının yok sayılması, çeşitli olanaklardan yoksun bırakılması gibi, </a:t>
            </a:r>
            <a:br>
              <a:rPr lang="tr-TR" sz="2000"/>
            </a:br>
            <a:r>
              <a:rPr lang="tr-TR" sz="2000" b="1"/>
              <a:t>Fiziksel şiddet:</a:t>
            </a:r>
            <a:r>
              <a:rPr lang="tr-TR" sz="2000"/>
              <a:t> Yaşlının dövülmesi, cinsel taciz veya tecavüze uğraması, aç bırakılması gibi.</a:t>
            </a:r>
            <a:br>
              <a:rPr lang="tr-TR" sz="2000"/>
            </a:br>
            <a:r>
              <a:rPr lang="tr-TR" sz="2000"/>
              <a:t>Yaşlılara yönelik en sık olarak uygulanan şiddet biçimi ise yaşlının ihmal edilmesidir.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a:lnSpc>
                <a:spcPct val="80000"/>
              </a:lnSpc>
              <a:buFontTx/>
              <a:buNone/>
            </a:pPr>
            <a:r>
              <a:rPr lang="tr-TR" sz="2800" b="1">
                <a:solidFill>
                  <a:srgbClr val="FF0000"/>
                </a:solidFill>
              </a:rPr>
              <a:t>“Şiddet sadece </a:t>
            </a:r>
          </a:p>
          <a:p>
            <a:pPr>
              <a:lnSpc>
                <a:spcPct val="80000"/>
              </a:lnSpc>
              <a:buFontTx/>
              <a:buNone/>
            </a:pPr>
            <a:r>
              <a:rPr lang="tr-TR" sz="2800" b="1">
                <a:solidFill>
                  <a:srgbClr val="FF0000"/>
                </a:solidFill>
              </a:rPr>
              <a:t>             yoksul ve eğitimsiz ailelerde yaygındır."</a:t>
            </a:r>
            <a:r>
              <a:rPr lang="tr-TR" sz="2800">
                <a:solidFill>
                  <a:srgbClr val="FF0000"/>
                </a:solidFill>
              </a:rPr>
              <a:t/>
            </a:r>
            <a:br>
              <a:rPr lang="tr-TR" sz="2800">
                <a:solidFill>
                  <a:srgbClr val="FF0000"/>
                </a:solidFill>
              </a:rPr>
            </a:br>
            <a:endParaRPr lang="tr-TR" sz="2800">
              <a:solidFill>
                <a:srgbClr val="FF0000"/>
              </a:solidFill>
            </a:endParaRPr>
          </a:p>
          <a:p>
            <a:pPr>
              <a:lnSpc>
                <a:spcPct val="80000"/>
              </a:lnSpc>
              <a:buFontTx/>
              <a:buNone/>
            </a:pPr>
            <a:r>
              <a:rPr lang="tr-TR" sz="2800" b="1">
                <a:solidFill>
                  <a:srgbClr val="000099"/>
                </a:solidFill>
              </a:rPr>
              <a:t>GERÇEK:</a:t>
            </a:r>
            <a:r>
              <a:rPr lang="tr-TR" sz="2800">
                <a:solidFill>
                  <a:srgbClr val="000099"/>
                </a:solidFill>
              </a:rPr>
              <a:t> </a:t>
            </a:r>
          </a:p>
          <a:p>
            <a:pPr>
              <a:lnSpc>
                <a:spcPct val="80000"/>
              </a:lnSpc>
              <a:buFontTx/>
              <a:buNone/>
            </a:pPr>
            <a:r>
              <a:rPr lang="tr-TR" sz="2800"/>
              <a:t>	Şiddet, eğitimli ve ekonomik geliri yüksek ailelerde de görülür. Şiddet uygulayanlara da şiddet mağdurlarına da toplumun her kesiminde rastlanabilmektedir. Bununla birlikte, eğitimli ve yüksek ekonomik düzeydeki ailelerde şiddetin varlığını saklama eğiliminin daha yüksek olduğu görülmüştür.</a:t>
            </a:r>
            <a:br>
              <a:rPr lang="tr-TR" sz="2800"/>
            </a:br>
            <a:endParaRPr lang="tr-TR" sz="2800"/>
          </a:p>
        </p:txBody>
      </p:sp>
      <p:sp>
        <p:nvSpPr>
          <p:cNvPr id="23557"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23557"/>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23555">
                                            <p:txEl>
                                              <p:pRg st="0" end="0"/>
                                            </p:txEl>
                                          </p:spTgt>
                                        </p:tgtEl>
                                      </p:cBhvr>
                                      <p:to x="80000" y="100000"/>
                                    </p:animScale>
                                    <p:anim by="(#ppt_w*0.10)" calcmode="lin" valueType="num">
                                      <p:cBhvr>
                                        <p:cTn id="10" dur="500" autoRev="1" fill="hold">
                                          <p:stCondLst>
                                            <p:cond delay="0"/>
                                          </p:stCondLst>
                                        </p:cTn>
                                        <p:tgtEl>
                                          <p:spTgt spid="23555">
                                            <p:txEl>
                                              <p:pRg st="0" end="0"/>
                                            </p:txEl>
                                          </p:spTgt>
                                        </p:tgtEl>
                                        <p:attrNameLst>
                                          <p:attrName>ppt_x</p:attrName>
                                        </p:attrNameLst>
                                      </p:cBhvr>
                                    </p:anim>
                                    <p:anim by="(-#ppt_w*0.10)" calcmode="lin" valueType="num">
                                      <p:cBhvr>
                                        <p:cTn id="11" dur="500" autoRev="1" fill="hold">
                                          <p:stCondLst>
                                            <p:cond delay="0"/>
                                          </p:stCondLst>
                                        </p:cTn>
                                        <p:tgtEl>
                                          <p:spTgt spid="23555">
                                            <p:txEl>
                                              <p:pRg st="0" end="0"/>
                                            </p:txEl>
                                          </p:spTgt>
                                        </p:tgtEl>
                                        <p:attrNameLst>
                                          <p:attrName>ppt_y</p:attrName>
                                        </p:attrNameLst>
                                      </p:cBhvr>
                                    </p:anim>
                                    <p:animRot by="-480000">
                                      <p:cBhvr>
                                        <p:cTn id="12" dur="500" autoRev="1" fill="hold">
                                          <p:stCondLst>
                                            <p:cond delay="0"/>
                                          </p:stCondLst>
                                        </p:cTn>
                                        <p:tgtEl>
                                          <p:spTgt spid="23555">
                                            <p:txEl>
                                              <p:pRg st="0" end="0"/>
                                            </p:txEl>
                                          </p:spTgt>
                                        </p:tgtEl>
                                        <p:attrNameLst>
                                          <p:attrName>r</p:attrName>
                                        </p:attrNameLst>
                                      </p:cBhvr>
                                    </p:animRot>
                                  </p:childTnLst>
                                </p:cTn>
                              </p:par>
                            </p:childTnLst>
                          </p:cTn>
                        </p:par>
                        <p:par>
                          <p:cTn id="13" fill="hold">
                            <p:stCondLst>
                              <p:cond delay="42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23555">
                                            <p:txEl>
                                              <p:pRg st="1" end="1"/>
                                            </p:txEl>
                                          </p:spTgt>
                                        </p:tgtEl>
                                      </p:cBhvr>
                                      <p:to x="80000" y="100000"/>
                                    </p:animScale>
                                    <p:anim by="(#ppt_w*0.10)" calcmode="lin" valueType="num">
                                      <p:cBhvr>
                                        <p:cTn id="16" dur="500" autoRev="1" fill="hold">
                                          <p:stCondLst>
                                            <p:cond delay="0"/>
                                          </p:stCondLst>
                                        </p:cTn>
                                        <p:tgtEl>
                                          <p:spTgt spid="23555">
                                            <p:txEl>
                                              <p:pRg st="1" end="1"/>
                                            </p:txEl>
                                          </p:spTgt>
                                        </p:tgtEl>
                                        <p:attrNameLst>
                                          <p:attrName>ppt_x</p:attrName>
                                        </p:attrNameLst>
                                      </p:cBhvr>
                                    </p:anim>
                                    <p:anim by="(-#ppt_w*0.10)" calcmode="lin" valueType="num">
                                      <p:cBhvr>
                                        <p:cTn id="17" dur="500" autoRev="1" fill="hold">
                                          <p:stCondLst>
                                            <p:cond delay="0"/>
                                          </p:stCondLst>
                                        </p:cTn>
                                        <p:tgtEl>
                                          <p:spTgt spid="23555">
                                            <p:txEl>
                                              <p:pRg st="1" end="1"/>
                                            </p:txEl>
                                          </p:spTgt>
                                        </p:tgtEl>
                                        <p:attrNameLst>
                                          <p:attrName>ppt_y</p:attrName>
                                        </p:attrNameLst>
                                      </p:cBhvr>
                                    </p:anim>
                                    <p:animRot by="-480000">
                                      <p:cBhvr>
                                        <p:cTn id="18" dur="500" autoRev="1" fill="hold">
                                          <p:stCondLst>
                                            <p:cond delay="0"/>
                                          </p:stCondLst>
                                        </p:cTn>
                                        <p:tgtEl>
                                          <p:spTgt spid="23555">
                                            <p:txEl>
                                              <p:pRg st="1" end="1"/>
                                            </p:txEl>
                                          </p:spTgt>
                                        </p:tgtEl>
                                        <p:attrNameLst>
                                          <p:attrName>r</p:attrName>
                                        </p:attrNameLst>
                                      </p:cBhvr>
                                    </p:animRot>
                                  </p:childTnLst>
                                </p:cTn>
                              </p:par>
                              <p:par>
                                <p:cTn id="19" presetID="27" presetClass="emph" presetSubtype="0" repeatCount="indefinite" fill="hold" nodeType="withEffect">
                                  <p:stCondLst>
                                    <p:cond delay="0"/>
                                  </p:stCondLst>
                                  <p:endCondLst>
                                    <p:cond evt="onNext" delay="0">
                                      <p:tgtEl>
                                        <p:sldTgt/>
                                      </p:tgtEl>
                                    </p:cond>
                                  </p:endCondLst>
                                  <p:childTnLst>
                                    <p:animClr clrSpc="rgb" dir="cw">
                                      <p:cBhvr override="childStyle">
                                        <p:cTn id="20" dur="500" autoRev="1" fill="hold"/>
                                        <p:tgtEl>
                                          <p:spTgt spid="23555">
                                            <p:txEl>
                                              <p:pRg st="2" end="2"/>
                                            </p:txEl>
                                          </p:spTgt>
                                        </p:tgtEl>
                                        <p:attrNameLst>
                                          <p:attrName>style.color</p:attrName>
                                        </p:attrNameLst>
                                      </p:cBhvr>
                                      <p:to>
                                        <a:schemeClr val="bg1"/>
                                      </p:to>
                                    </p:animClr>
                                    <p:animClr clrSpc="rgb" dir="cw">
                                      <p:cBhvr>
                                        <p:cTn id="21" dur="500" autoRev="1" fill="hold"/>
                                        <p:tgtEl>
                                          <p:spTgt spid="23555">
                                            <p:txEl>
                                              <p:pRg st="2" end="2"/>
                                            </p:txEl>
                                          </p:spTgt>
                                        </p:tgtEl>
                                        <p:attrNameLst>
                                          <p:attrName>fillcolor</p:attrName>
                                        </p:attrNameLst>
                                      </p:cBhvr>
                                      <p:to>
                                        <a:schemeClr val="bg1"/>
                                      </p:to>
                                    </p:animClr>
                                    <p:set>
                                      <p:cBhvr>
                                        <p:cTn id="22" dur="500" autoRev="1" fill="hold"/>
                                        <p:tgtEl>
                                          <p:spTgt spid="23555">
                                            <p:txEl>
                                              <p:pRg st="2" end="2"/>
                                            </p:txEl>
                                          </p:spTgt>
                                        </p:tgtEl>
                                        <p:attrNameLst>
                                          <p:attrName>fill.type</p:attrName>
                                        </p:attrNameLst>
                                      </p:cBhvr>
                                      <p:to>
                                        <p:strVal val="solid"/>
                                      </p:to>
                                    </p:set>
                                    <p:set>
                                      <p:cBhvr>
                                        <p:cTn id="23" dur="500" autoRev="1" fill="hold"/>
                                        <p:tgtEl>
                                          <p:spTgt spid="23555">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p:txBody>
          <a:bodyPr/>
          <a:lstStyle/>
          <a:p>
            <a:pPr>
              <a:lnSpc>
                <a:spcPct val="90000"/>
              </a:lnSpc>
              <a:buFontTx/>
              <a:buNone/>
            </a:pPr>
            <a:r>
              <a:rPr lang="tr-TR" sz="2800" b="1">
                <a:solidFill>
                  <a:srgbClr val="FF0066"/>
                </a:solidFill>
              </a:rPr>
              <a:t>“Şiddetten sonra özür dilenirse </a:t>
            </a:r>
          </a:p>
          <a:p>
            <a:pPr>
              <a:lnSpc>
                <a:spcPct val="90000"/>
              </a:lnSpc>
              <a:buFontTx/>
              <a:buNone/>
            </a:pPr>
            <a:r>
              <a:rPr lang="tr-TR" sz="2800" b="1">
                <a:solidFill>
                  <a:srgbClr val="FF0066"/>
                </a:solidFill>
              </a:rPr>
              <a:t>                                                  her şey unutulur.” </a:t>
            </a:r>
            <a:br>
              <a:rPr lang="tr-TR" sz="2800" b="1">
                <a:solidFill>
                  <a:srgbClr val="FF0066"/>
                </a:solidFill>
              </a:rPr>
            </a:br>
            <a:endParaRPr lang="tr-TR" sz="2800" b="1">
              <a:solidFill>
                <a:srgbClr val="FF0066"/>
              </a:solidFill>
            </a:endParaRPr>
          </a:p>
          <a:p>
            <a:pPr>
              <a:lnSpc>
                <a:spcPct val="90000"/>
              </a:lnSpc>
              <a:buFontTx/>
              <a:buNone/>
            </a:pPr>
            <a:r>
              <a:rPr lang="tr-TR" sz="2800" b="1">
                <a:solidFill>
                  <a:srgbClr val="000099"/>
                </a:solidFill>
              </a:rPr>
              <a:t>GERÇEK:</a:t>
            </a:r>
            <a:r>
              <a:rPr lang="tr-TR" sz="2800"/>
              <a:t> </a:t>
            </a:r>
          </a:p>
          <a:p>
            <a:pPr>
              <a:lnSpc>
                <a:spcPct val="90000"/>
              </a:lnSpc>
              <a:buFontTx/>
              <a:buNone/>
            </a:pPr>
            <a:r>
              <a:rPr lang="tr-TR" sz="2800"/>
              <a:t>		Şiddet eğer bir önlem alınmazsa bir süre sonra tekrarlanabilir. Aile fertleri şiddet uygulayan kişiyi affetmiş görünseler veya kendilerini affetmek zorunda hissetseler de şiddetin etkileri kalıcı olabilir.</a:t>
            </a:r>
            <a:br>
              <a:rPr lang="tr-TR" sz="2800"/>
            </a:br>
            <a:endParaRPr lang="tr-TR" sz="2800"/>
          </a:p>
        </p:txBody>
      </p:sp>
      <p:sp>
        <p:nvSpPr>
          <p:cNvPr id="35845"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35845"/>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35843">
                                            <p:txEl>
                                              <p:pRg st="0" end="0"/>
                                            </p:txEl>
                                          </p:spTgt>
                                        </p:tgtEl>
                                      </p:cBhvr>
                                      <p:to x="80000" y="100000"/>
                                    </p:animScale>
                                    <p:anim by="(#ppt_w*0.10)" calcmode="lin" valueType="num">
                                      <p:cBhvr>
                                        <p:cTn id="10" dur="500" autoRev="1" fill="hold">
                                          <p:stCondLst>
                                            <p:cond delay="0"/>
                                          </p:stCondLst>
                                        </p:cTn>
                                        <p:tgtEl>
                                          <p:spTgt spid="35843">
                                            <p:txEl>
                                              <p:pRg st="0" end="0"/>
                                            </p:txEl>
                                          </p:spTgt>
                                        </p:tgtEl>
                                        <p:attrNameLst>
                                          <p:attrName>ppt_x</p:attrName>
                                        </p:attrNameLst>
                                      </p:cBhvr>
                                    </p:anim>
                                    <p:anim by="(-#ppt_w*0.10)" calcmode="lin" valueType="num">
                                      <p:cBhvr>
                                        <p:cTn id="11" dur="500" autoRev="1" fill="hold">
                                          <p:stCondLst>
                                            <p:cond delay="0"/>
                                          </p:stCondLst>
                                        </p:cTn>
                                        <p:tgtEl>
                                          <p:spTgt spid="35843">
                                            <p:txEl>
                                              <p:pRg st="0" end="0"/>
                                            </p:txEl>
                                          </p:spTgt>
                                        </p:tgtEl>
                                        <p:attrNameLst>
                                          <p:attrName>ppt_y</p:attrName>
                                        </p:attrNameLst>
                                      </p:cBhvr>
                                    </p:anim>
                                    <p:animRot by="-480000">
                                      <p:cBhvr>
                                        <p:cTn id="12" dur="500" autoRev="1" fill="hold">
                                          <p:stCondLst>
                                            <p:cond delay="0"/>
                                          </p:stCondLst>
                                        </p:cTn>
                                        <p:tgtEl>
                                          <p:spTgt spid="35843">
                                            <p:txEl>
                                              <p:pRg st="0" end="0"/>
                                            </p:txEl>
                                          </p:spTgt>
                                        </p:tgtEl>
                                        <p:attrNameLst>
                                          <p:attrName>r</p:attrName>
                                        </p:attrNameLst>
                                      </p:cBhvr>
                                    </p:animRot>
                                  </p:childTnLst>
                                </p:cTn>
                              </p:par>
                            </p:childTnLst>
                          </p:cTn>
                        </p:par>
                        <p:par>
                          <p:cTn id="13" fill="hold">
                            <p:stCondLst>
                              <p:cond delay="57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35843">
                                            <p:txEl>
                                              <p:pRg st="1" end="1"/>
                                            </p:txEl>
                                          </p:spTgt>
                                        </p:tgtEl>
                                      </p:cBhvr>
                                      <p:to x="80000" y="100000"/>
                                    </p:animScale>
                                    <p:anim by="(#ppt_w*0.10)" calcmode="lin" valueType="num">
                                      <p:cBhvr>
                                        <p:cTn id="16" dur="500" autoRev="1" fill="hold">
                                          <p:stCondLst>
                                            <p:cond delay="0"/>
                                          </p:stCondLst>
                                        </p:cTn>
                                        <p:tgtEl>
                                          <p:spTgt spid="35843">
                                            <p:txEl>
                                              <p:pRg st="1" end="1"/>
                                            </p:txEl>
                                          </p:spTgt>
                                        </p:tgtEl>
                                        <p:attrNameLst>
                                          <p:attrName>ppt_x</p:attrName>
                                        </p:attrNameLst>
                                      </p:cBhvr>
                                    </p:anim>
                                    <p:anim by="(-#ppt_w*0.10)" calcmode="lin" valueType="num">
                                      <p:cBhvr>
                                        <p:cTn id="17" dur="500" autoRev="1" fill="hold">
                                          <p:stCondLst>
                                            <p:cond delay="0"/>
                                          </p:stCondLst>
                                        </p:cTn>
                                        <p:tgtEl>
                                          <p:spTgt spid="35843">
                                            <p:txEl>
                                              <p:pRg st="1" end="1"/>
                                            </p:txEl>
                                          </p:spTgt>
                                        </p:tgtEl>
                                        <p:attrNameLst>
                                          <p:attrName>ppt_y</p:attrName>
                                        </p:attrNameLst>
                                      </p:cBhvr>
                                    </p:anim>
                                    <p:animRot by="-480000">
                                      <p:cBhvr>
                                        <p:cTn id="18" dur="500" autoRev="1" fill="hold">
                                          <p:stCondLst>
                                            <p:cond delay="0"/>
                                          </p:stCondLst>
                                        </p:cTn>
                                        <p:tgtEl>
                                          <p:spTgt spid="35843">
                                            <p:txEl>
                                              <p:pRg st="1" end="1"/>
                                            </p:txEl>
                                          </p:spTgt>
                                        </p:tgtEl>
                                        <p:attrNameLst>
                                          <p:attrName>r</p:attrName>
                                        </p:attrNameLst>
                                      </p:cBhvr>
                                    </p:animRot>
                                  </p:childTnLst>
                                </p:cTn>
                              </p:par>
                              <p:par>
                                <p:cTn id="19" presetID="27" presetClass="emph" presetSubtype="0" repeatCount="indefinite" fill="hold" nodeType="withEffect">
                                  <p:stCondLst>
                                    <p:cond delay="0"/>
                                  </p:stCondLst>
                                  <p:endCondLst>
                                    <p:cond evt="onNext" delay="0">
                                      <p:tgtEl>
                                        <p:sldTgt/>
                                      </p:tgtEl>
                                    </p:cond>
                                  </p:endCondLst>
                                  <p:childTnLst>
                                    <p:animClr clrSpc="rgb" dir="cw">
                                      <p:cBhvr override="childStyle">
                                        <p:cTn id="20" dur="500" autoRev="1" fill="hold"/>
                                        <p:tgtEl>
                                          <p:spTgt spid="35843">
                                            <p:txEl>
                                              <p:pRg st="2" end="2"/>
                                            </p:txEl>
                                          </p:spTgt>
                                        </p:tgtEl>
                                        <p:attrNameLst>
                                          <p:attrName>style.color</p:attrName>
                                        </p:attrNameLst>
                                      </p:cBhvr>
                                      <p:to>
                                        <a:schemeClr val="bg1"/>
                                      </p:to>
                                    </p:animClr>
                                    <p:animClr clrSpc="rgb" dir="cw">
                                      <p:cBhvr>
                                        <p:cTn id="21" dur="500" autoRev="1" fill="hold"/>
                                        <p:tgtEl>
                                          <p:spTgt spid="35843">
                                            <p:txEl>
                                              <p:pRg st="2" end="2"/>
                                            </p:txEl>
                                          </p:spTgt>
                                        </p:tgtEl>
                                        <p:attrNameLst>
                                          <p:attrName>fillcolor</p:attrName>
                                        </p:attrNameLst>
                                      </p:cBhvr>
                                      <p:to>
                                        <a:schemeClr val="bg1"/>
                                      </p:to>
                                    </p:animClr>
                                    <p:set>
                                      <p:cBhvr>
                                        <p:cTn id="22" dur="500" autoRev="1" fill="hold"/>
                                        <p:tgtEl>
                                          <p:spTgt spid="35843">
                                            <p:txEl>
                                              <p:pRg st="2" end="2"/>
                                            </p:txEl>
                                          </p:spTgt>
                                        </p:tgtEl>
                                        <p:attrNameLst>
                                          <p:attrName>fill.type</p:attrName>
                                        </p:attrNameLst>
                                      </p:cBhvr>
                                      <p:to>
                                        <p:strVal val="solid"/>
                                      </p:to>
                                    </p:set>
                                    <p:set>
                                      <p:cBhvr>
                                        <p:cTn id="23" dur="500" autoRev="1" fill="hold"/>
                                        <p:tgtEl>
                                          <p:spTgt spid="3584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1" name="Picture 7" descr="sema1"/>
          <p:cNvPicPr>
            <a:picLocks noGrp="1" noChangeAspect="1" noChangeArrowheads="1"/>
          </p:cNvPicPr>
          <p:nvPr>
            <p:ph type="clipArt" sz="half" idx="2"/>
          </p:nvPr>
        </p:nvPicPr>
        <p:blipFill>
          <a:blip r:embed="rId2" cstate="print"/>
          <a:srcRect/>
          <a:stretch>
            <a:fillRect/>
          </a:stretch>
        </p:blipFill>
        <p:spPr>
          <a:xfrm>
            <a:off x="3779838" y="2263775"/>
            <a:ext cx="5364162" cy="2632075"/>
          </a:xfrm>
        </p:spPr>
      </p:pic>
      <p:sp>
        <p:nvSpPr>
          <p:cNvPr id="36868" name="Rectangle 4"/>
          <p:cNvSpPr>
            <a:spLocks noGrp="1" noChangeArrowheads="1"/>
          </p:cNvSpPr>
          <p:nvPr>
            <p:ph type="title"/>
          </p:nvPr>
        </p:nvSpPr>
        <p:spPr/>
        <p:txBody>
          <a:bodyPr/>
          <a:lstStyle/>
          <a:p>
            <a:endParaRPr lang="tr-TR"/>
          </a:p>
        </p:txBody>
      </p:sp>
      <p:sp>
        <p:nvSpPr>
          <p:cNvPr id="36867" name="Rectangle 3"/>
          <p:cNvSpPr>
            <a:spLocks noGrp="1" noChangeArrowheads="1"/>
          </p:cNvSpPr>
          <p:nvPr>
            <p:ph type="body" sz="half" idx="1"/>
          </p:nvPr>
        </p:nvSpPr>
        <p:spPr>
          <a:xfrm>
            <a:off x="250825" y="1196975"/>
            <a:ext cx="4038600" cy="4929188"/>
          </a:xfrm>
        </p:spPr>
        <p:txBody>
          <a:bodyPr/>
          <a:lstStyle/>
          <a:p>
            <a:pPr>
              <a:lnSpc>
                <a:spcPct val="80000"/>
              </a:lnSpc>
              <a:buFontTx/>
              <a:buNone/>
            </a:pPr>
            <a:r>
              <a:rPr lang="tr-TR" sz="1600"/>
              <a:t>Şiddet çemberi birbirini takip eden 3 aşamadan oluşur: </a:t>
            </a:r>
          </a:p>
          <a:p>
            <a:pPr>
              <a:lnSpc>
                <a:spcPct val="80000"/>
              </a:lnSpc>
              <a:buFontTx/>
              <a:buNone/>
            </a:pPr>
            <a:r>
              <a:rPr lang="tr-TR" sz="1600"/>
              <a:t>	Gerginliğin artması, Patlama ve Özür. </a:t>
            </a:r>
          </a:p>
          <a:p>
            <a:pPr>
              <a:lnSpc>
                <a:spcPct val="80000"/>
              </a:lnSpc>
              <a:buFontTx/>
              <a:buNone/>
            </a:pPr>
            <a:r>
              <a:rPr lang="tr-TR" sz="1600"/>
              <a:t>Gerginliğin artması evresinde kişi kızgınlığını kontrol edememe yönünde sinyaller vermeye başlar ve karşısındaki bir şeylerin yolunda gitmediğini hisseder. </a:t>
            </a:r>
          </a:p>
          <a:p>
            <a:pPr>
              <a:lnSpc>
                <a:spcPct val="80000"/>
              </a:lnSpc>
              <a:buFontTx/>
              <a:buNone/>
            </a:pPr>
            <a:r>
              <a:rPr lang="tr-TR" sz="1600"/>
              <a:t>Patlama evresinde şiddet uygulayan kişi sözlü, fiziksel ya da cinsel olarak karşısındakine saldırır. Bu süre kısa veya uzun olabilir, hatta günler sürebilir. </a:t>
            </a:r>
          </a:p>
          <a:p>
            <a:pPr>
              <a:lnSpc>
                <a:spcPct val="80000"/>
              </a:lnSpc>
              <a:buFontTx/>
              <a:buNone/>
            </a:pPr>
            <a:r>
              <a:rPr lang="tr-TR" sz="1600"/>
              <a:t>Özür evresinde ise şiddet uygulayan kişi diğerinden özür diler, affedilmek ister, bir daha olmayacağına dair sözler verir. </a:t>
            </a:r>
            <a:br>
              <a:rPr lang="tr-TR" sz="1600"/>
            </a:br>
            <a:r>
              <a:rPr lang="tr-TR" sz="1600"/>
              <a:t>Bazen özür evresi yaşanmayabilir ve gerginliğin artması-patlama ikilemi devam edip gider. Bazı kişilerin ise şiddeti ne zaman uygulayacakları belli olmaz, beklenmedik bir zamanda ön belirti vermeden patlayabilirler.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algn="ctr">
              <a:lnSpc>
                <a:spcPct val="90000"/>
              </a:lnSpc>
              <a:buFontTx/>
              <a:buNone/>
            </a:pPr>
            <a:r>
              <a:rPr lang="tr-TR" sz="2800">
                <a:solidFill>
                  <a:srgbClr val="FF0000"/>
                </a:solidFill>
              </a:rPr>
              <a:t>"Aile bireylerinin birbirine sevgisi ve bağlılığı</a:t>
            </a:r>
          </a:p>
          <a:p>
            <a:pPr>
              <a:lnSpc>
                <a:spcPct val="90000"/>
              </a:lnSpc>
              <a:buFontTx/>
              <a:buNone/>
            </a:pPr>
            <a:r>
              <a:rPr lang="tr-TR" sz="2800">
                <a:solidFill>
                  <a:srgbClr val="FF0000"/>
                </a:solidFill>
              </a:rPr>
              <a:t>öylesine yüksektir ki </a:t>
            </a:r>
          </a:p>
          <a:p>
            <a:pPr>
              <a:lnSpc>
                <a:spcPct val="90000"/>
              </a:lnSpc>
              <a:buFontTx/>
              <a:buNone/>
            </a:pPr>
            <a:r>
              <a:rPr lang="tr-TR" sz="2800">
                <a:solidFill>
                  <a:srgbClr val="FF0000"/>
                </a:solidFill>
              </a:rPr>
              <a:t>                    aile içi şiddet önemli zararlar vermez." </a:t>
            </a:r>
            <a:br>
              <a:rPr lang="tr-TR" sz="2800">
                <a:solidFill>
                  <a:srgbClr val="FF0000"/>
                </a:solidFill>
              </a:rPr>
            </a:br>
            <a:r>
              <a:rPr lang="tr-TR" sz="2800"/>
              <a:t/>
            </a:r>
            <a:br>
              <a:rPr lang="tr-TR" sz="2800"/>
            </a:br>
            <a:r>
              <a:rPr lang="tr-TR" sz="2800" b="1">
                <a:solidFill>
                  <a:srgbClr val="0066FF"/>
                </a:solidFill>
              </a:rPr>
              <a:t>GERÇEK:</a:t>
            </a:r>
            <a:r>
              <a:rPr lang="tr-TR" sz="2800">
                <a:solidFill>
                  <a:srgbClr val="0066FF"/>
                </a:solidFill>
              </a:rPr>
              <a:t> </a:t>
            </a:r>
          </a:p>
          <a:p>
            <a:pPr>
              <a:lnSpc>
                <a:spcPct val="90000"/>
              </a:lnSpc>
              <a:buFontTx/>
              <a:buNone/>
            </a:pPr>
            <a:r>
              <a:rPr lang="tr-TR" sz="2800"/>
              <a:t>		Aile içi şiddet, gerek eşlerin birbirine duydukları sevgi ve saygıyı, gerekse aile fertlerinin fiziksel ve ruhsal sağlığını ciddi bir şekilde zedeler.</a:t>
            </a:r>
            <a:br>
              <a:rPr lang="tr-TR" sz="2800"/>
            </a:br>
            <a:endParaRPr lang="tr-TR" sz="2800"/>
          </a:p>
        </p:txBody>
      </p:sp>
      <p:sp>
        <p:nvSpPr>
          <p:cNvPr id="37893"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37893"/>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37891">
                                            <p:txEl>
                                              <p:pRg st="0" end="0"/>
                                            </p:txEl>
                                          </p:spTgt>
                                        </p:tgtEl>
                                      </p:cBhvr>
                                      <p:to x="80000" y="100000"/>
                                    </p:animScale>
                                    <p:anim by="(#ppt_w*0.10)" calcmode="lin" valueType="num">
                                      <p:cBhvr>
                                        <p:cTn id="10" dur="500" autoRev="1" fill="hold">
                                          <p:stCondLst>
                                            <p:cond delay="0"/>
                                          </p:stCondLst>
                                        </p:cTn>
                                        <p:tgtEl>
                                          <p:spTgt spid="37891">
                                            <p:txEl>
                                              <p:pRg st="0" end="0"/>
                                            </p:txEl>
                                          </p:spTgt>
                                        </p:tgtEl>
                                        <p:attrNameLst>
                                          <p:attrName>ppt_x</p:attrName>
                                        </p:attrNameLst>
                                      </p:cBhvr>
                                    </p:anim>
                                    <p:anim by="(-#ppt_w*0.10)" calcmode="lin" valueType="num">
                                      <p:cBhvr>
                                        <p:cTn id="11" dur="500" autoRev="1" fill="hold">
                                          <p:stCondLst>
                                            <p:cond delay="0"/>
                                          </p:stCondLst>
                                        </p:cTn>
                                        <p:tgtEl>
                                          <p:spTgt spid="37891">
                                            <p:txEl>
                                              <p:pRg st="0" end="0"/>
                                            </p:txEl>
                                          </p:spTgt>
                                        </p:tgtEl>
                                        <p:attrNameLst>
                                          <p:attrName>ppt_y</p:attrName>
                                        </p:attrNameLst>
                                      </p:cBhvr>
                                    </p:anim>
                                    <p:animRot by="-480000">
                                      <p:cBhvr>
                                        <p:cTn id="12" dur="500" autoRev="1" fill="hold">
                                          <p:stCondLst>
                                            <p:cond delay="0"/>
                                          </p:stCondLst>
                                        </p:cTn>
                                        <p:tgtEl>
                                          <p:spTgt spid="37891">
                                            <p:txEl>
                                              <p:pRg st="0" end="0"/>
                                            </p:txEl>
                                          </p:spTgt>
                                        </p:tgtEl>
                                        <p:attrNameLst>
                                          <p:attrName>r</p:attrName>
                                        </p:attrNameLst>
                                      </p:cBhvr>
                                    </p:animRot>
                                  </p:childTnLst>
                                </p:cTn>
                              </p:par>
                            </p:childTnLst>
                          </p:cTn>
                        </p:par>
                        <p:par>
                          <p:cTn id="13" fill="hold">
                            <p:stCondLst>
                              <p:cond delay="73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37891">
                                            <p:txEl>
                                              <p:pRg st="1" end="1"/>
                                            </p:txEl>
                                          </p:spTgt>
                                        </p:tgtEl>
                                      </p:cBhvr>
                                      <p:to x="80000" y="100000"/>
                                    </p:animScale>
                                    <p:anim by="(#ppt_w*0.10)" calcmode="lin" valueType="num">
                                      <p:cBhvr>
                                        <p:cTn id="16" dur="500" autoRev="1" fill="hold">
                                          <p:stCondLst>
                                            <p:cond delay="0"/>
                                          </p:stCondLst>
                                        </p:cTn>
                                        <p:tgtEl>
                                          <p:spTgt spid="37891">
                                            <p:txEl>
                                              <p:pRg st="1" end="1"/>
                                            </p:txEl>
                                          </p:spTgt>
                                        </p:tgtEl>
                                        <p:attrNameLst>
                                          <p:attrName>ppt_x</p:attrName>
                                        </p:attrNameLst>
                                      </p:cBhvr>
                                    </p:anim>
                                    <p:anim by="(-#ppt_w*0.10)" calcmode="lin" valueType="num">
                                      <p:cBhvr>
                                        <p:cTn id="17" dur="500" autoRev="1" fill="hold">
                                          <p:stCondLst>
                                            <p:cond delay="0"/>
                                          </p:stCondLst>
                                        </p:cTn>
                                        <p:tgtEl>
                                          <p:spTgt spid="37891">
                                            <p:txEl>
                                              <p:pRg st="1" end="1"/>
                                            </p:txEl>
                                          </p:spTgt>
                                        </p:tgtEl>
                                        <p:attrNameLst>
                                          <p:attrName>ppt_y</p:attrName>
                                        </p:attrNameLst>
                                      </p:cBhvr>
                                    </p:anim>
                                    <p:animRot by="-480000">
                                      <p:cBhvr>
                                        <p:cTn id="18" dur="500" autoRev="1" fill="hold">
                                          <p:stCondLst>
                                            <p:cond delay="0"/>
                                          </p:stCondLst>
                                        </p:cTn>
                                        <p:tgtEl>
                                          <p:spTgt spid="37891">
                                            <p:txEl>
                                              <p:pRg st="1" end="1"/>
                                            </p:txEl>
                                          </p:spTgt>
                                        </p:tgtEl>
                                        <p:attrNameLst>
                                          <p:attrName>r</p:attrName>
                                        </p:attrNameLst>
                                      </p:cBhvr>
                                    </p:animRot>
                                  </p:childTnLst>
                                </p:cTn>
                              </p:par>
                            </p:childTnLst>
                          </p:cTn>
                        </p:par>
                        <p:par>
                          <p:cTn id="19" fill="hold">
                            <p:stCondLst>
                              <p:cond delay="10100"/>
                            </p:stCondLst>
                            <p:childTnLst>
                              <p:par>
                                <p:cTn id="20"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21" dur="500" autoRev="1" fill="hold">
                                          <p:stCondLst>
                                            <p:cond delay="0"/>
                                          </p:stCondLst>
                                        </p:cTn>
                                        <p:tgtEl>
                                          <p:spTgt spid="37891">
                                            <p:txEl>
                                              <p:pRg st="2" end="2"/>
                                            </p:txEl>
                                          </p:spTgt>
                                        </p:tgtEl>
                                      </p:cBhvr>
                                      <p:to x="80000" y="100000"/>
                                    </p:animScale>
                                    <p:anim by="(#ppt_w*0.10)" calcmode="lin" valueType="num">
                                      <p:cBhvr>
                                        <p:cTn id="22" dur="500" autoRev="1" fill="hold">
                                          <p:stCondLst>
                                            <p:cond delay="0"/>
                                          </p:stCondLst>
                                        </p:cTn>
                                        <p:tgtEl>
                                          <p:spTgt spid="37891">
                                            <p:txEl>
                                              <p:pRg st="2" end="2"/>
                                            </p:txEl>
                                          </p:spTgt>
                                        </p:tgtEl>
                                        <p:attrNameLst>
                                          <p:attrName>ppt_x</p:attrName>
                                        </p:attrNameLst>
                                      </p:cBhvr>
                                    </p:anim>
                                    <p:anim by="(-#ppt_w*0.10)" calcmode="lin" valueType="num">
                                      <p:cBhvr>
                                        <p:cTn id="23" dur="500" autoRev="1" fill="hold">
                                          <p:stCondLst>
                                            <p:cond delay="0"/>
                                          </p:stCondLst>
                                        </p:cTn>
                                        <p:tgtEl>
                                          <p:spTgt spid="37891">
                                            <p:txEl>
                                              <p:pRg st="2" end="2"/>
                                            </p:txEl>
                                          </p:spTgt>
                                        </p:tgtEl>
                                        <p:attrNameLst>
                                          <p:attrName>ppt_y</p:attrName>
                                        </p:attrNameLst>
                                      </p:cBhvr>
                                    </p:anim>
                                    <p:animRot by="-480000">
                                      <p:cBhvr>
                                        <p:cTn id="24" dur="500" autoRev="1" fill="hold">
                                          <p:stCondLst>
                                            <p:cond delay="0"/>
                                          </p:stCondLst>
                                        </p:cTn>
                                        <p:tgtEl>
                                          <p:spTgt spid="37891">
                                            <p:txEl>
                                              <p:pRg st="2" end="2"/>
                                            </p:txEl>
                                          </p:spTgt>
                                        </p:tgtEl>
                                        <p:attrNameLst>
                                          <p:attrName>r</p:attrName>
                                        </p:attrNameLst>
                                      </p:cBhvr>
                                    </p:animRot>
                                  </p:childTnLst>
                                </p:cTn>
                              </p:par>
                              <p:par>
                                <p:cTn id="25" presetID="27" presetClass="emph" presetSubtype="0" repeatCount="indefinite" fill="hold" nodeType="withEffect">
                                  <p:stCondLst>
                                    <p:cond delay="0"/>
                                  </p:stCondLst>
                                  <p:endCondLst>
                                    <p:cond evt="onNext" delay="0">
                                      <p:tgtEl>
                                        <p:sldTgt/>
                                      </p:tgtEl>
                                    </p:cond>
                                  </p:endCondLst>
                                  <p:iterate type="lt">
                                    <p:tmPct val="0"/>
                                  </p:iterate>
                                  <p:childTnLst>
                                    <p:animClr clrSpc="rgb" dir="cw">
                                      <p:cBhvr override="childStyle">
                                        <p:cTn id="26" dur="500" autoRev="1" fill="hold"/>
                                        <p:tgtEl>
                                          <p:spTgt spid="37891">
                                            <p:txEl>
                                              <p:pRg st="2" end="2"/>
                                            </p:txEl>
                                          </p:spTgt>
                                        </p:tgtEl>
                                        <p:attrNameLst>
                                          <p:attrName>style.color</p:attrName>
                                        </p:attrNameLst>
                                      </p:cBhvr>
                                      <p:to>
                                        <a:schemeClr val="bg1"/>
                                      </p:to>
                                    </p:animClr>
                                    <p:animClr clrSpc="rgb" dir="cw">
                                      <p:cBhvr>
                                        <p:cTn id="27" dur="500" autoRev="1" fill="hold"/>
                                        <p:tgtEl>
                                          <p:spTgt spid="37891">
                                            <p:txEl>
                                              <p:pRg st="2" end="2"/>
                                            </p:txEl>
                                          </p:spTgt>
                                        </p:tgtEl>
                                        <p:attrNameLst>
                                          <p:attrName>fillcolor</p:attrName>
                                        </p:attrNameLst>
                                      </p:cBhvr>
                                      <p:to>
                                        <a:schemeClr val="bg1"/>
                                      </p:to>
                                    </p:animClr>
                                    <p:set>
                                      <p:cBhvr>
                                        <p:cTn id="28" dur="500" autoRev="1" fill="hold"/>
                                        <p:tgtEl>
                                          <p:spTgt spid="37891">
                                            <p:txEl>
                                              <p:pRg st="2" end="2"/>
                                            </p:txEl>
                                          </p:spTgt>
                                        </p:tgtEl>
                                        <p:attrNameLst>
                                          <p:attrName>fill.type</p:attrName>
                                        </p:attrNameLst>
                                      </p:cBhvr>
                                      <p:to>
                                        <p:strVal val="solid"/>
                                      </p:to>
                                    </p:set>
                                    <p:set>
                                      <p:cBhvr>
                                        <p:cTn id="29" dur="500" autoRev="1" fill="hold"/>
                                        <p:tgtEl>
                                          <p:spTgt spid="37891">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r-TR" sz="5400" b="1" u="sng">
                <a:solidFill>
                  <a:srgbClr val="FF0000"/>
                </a:solidFill>
                <a:latin typeface="Snap ITC" pitchFamily="82" charset="0"/>
              </a:rPr>
              <a:t>ŞİDDETİN</a:t>
            </a:r>
            <a:r>
              <a:rPr lang="tr-TR" sz="5400" b="1" u="sng">
                <a:latin typeface="Snap ITC" pitchFamily="82" charset="0"/>
              </a:rPr>
              <a:t> </a:t>
            </a:r>
            <a:br>
              <a:rPr lang="tr-TR" sz="5400" b="1" u="sng">
                <a:latin typeface="Snap ITC" pitchFamily="82" charset="0"/>
              </a:rPr>
            </a:br>
            <a:r>
              <a:rPr lang="tr-TR" sz="5400" b="1" u="sng">
                <a:solidFill>
                  <a:srgbClr val="0000FF"/>
                </a:solidFill>
                <a:latin typeface="Agency FB" pitchFamily="34" charset="0"/>
              </a:rPr>
              <a:t>FARKLI TÜRLERİ</a:t>
            </a:r>
          </a:p>
        </p:txBody>
      </p:sp>
      <p:sp>
        <p:nvSpPr>
          <p:cNvPr id="4099" name="Rectangle 3"/>
          <p:cNvSpPr>
            <a:spLocks noGrp="1" noChangeArrowheads="1"/>
          </p:cNvSpPr>
          <p:nvPr>
            <p:ph type="body" idx="1"/>
          </p:nvPr>
        </p:nvSpPr>
        <p:spPr/>
        <p:txBody>
          <a:bodyPr/>
          <a:lstStyle/>
          <a:p>
            <a:pPr>
              <a:buFontTx/>
              <a:buNone/>
            </a:pPr>
            <a:r>
              <a:rPr lang="tr-TR" sz="4400"/>
              <a:t>		</a:t>
            </a:r>
          </a:p>
          <a:p>
            <a:pPr>
              <a:buFontTx/>
              <a:buNone/>
            </a:pPr>
            <a:r>
              <a:rPr lang="tr-TR" sz="4400"/>
              <a:t>		Pek çok kişi şiddeti sadece dayak veya vurma olarak algılar. </a:t>
            </a:r>
          </a:p>
          <a:p>
            <a:pPr>
              <a:buFontTx/>
              <a:buNone/>
            </a:pPr>
            <a:r>
              <a:rPr lang="tr-TR" sz="4400"/>
              <a:t>		Oysa şiddetin pek çok türü vardır. </a:t>
            </a: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afterEffect">
                                  <p:stCondLst>
                                    <p:cond delay="0"/>
                                  </p:stCondLst>
                                  <p:endCondLst>
                                    <p:cond evt="onNext" delay="0">
                                      <p:tgtEl>
                                        <p:sldTgt/>
                                      </p:tgtEl>
                                    </p:cond>
                                  </p:endCondLst>
                                  <p:childTnLst>
                                    <p:animClr clrSpc="rgb" dir="cw">
                                      <p:cBhvr>
                                        <p:cTn id="6" dur="2000" fill="hold"/>
                                        <p:tgtEl>
                                          <p:spTgt spid="4098"/>
                                        </p:tgtEl>
                                        <p:attrNameLst>
                                          <p:attrName>fillcolor</p:attrName>
                                        </p:attrNameLst>
                                      </p:cBhvr>
                                      <p:to>
                                        <a:schemeClr val="folHlink"/>
                                      </p:to>
                                    </p:animClr>
                                    <p:set>
                                      <p:cBhvr>
                                        <p:cTn id="7" dur="2000" fill="hold"/>
                                        <p:tgtEl>
                                          <p:spTgt spid="4098"/>
                                        </p:tgtEl>
                                        <p:attrNameLst>
                                          <p:attrName>fill.type</p:attrName>
                                        </p:attrNameLst>
                                      </p:cBhvr>
                                      <p:to>
                                        <p:strVal val="solid"/>
                                      </p:to>
                                    </p:set>
                                    <p:set>
                                      <p:cBhvr>
                                        <p:cTn id="8" dur="2000" fill="hold"/>
                                        <p:tgtEl>
                                          <p:spTgt spid="409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a:buFontTx/>
              <a:buNone/>
            </a:pPr>
            <a:r>
              <a:rPr lang="tr-TR" sz="2800">
                <a:solidFill>
                  <a:srgbClr val="FF0000"/>
                </a:solidFill>
              </a:rPr>
              <a:t>"Eğer mağdur şiddeti istemese/ kabullenmese</a:t>
            </a:r>
          </a:p>
          <a:p>
            <a:pPr>
              <a:buFontTx/>
              <a:buNone/>
            </a:pPr>
            <a:r>
              <a:rPr lang="tr-TR" sz="2800">
                <a:solidFill>
                  <a:srgbClr val="FF0000"/>
                </a:solidFill>
              </a:rPr>
              <a:t>    evini terk eder ya da kanuni haklarını kullanırdı.”</a:t>
            </a:r>
          </a:p>
          <a:p>
            <a:pPr>
              <a:buFontTx/>
              <a:buNone/>
            </a:pPr>
            <a:r>
              <a:rPr lang="tr-TR" sz="2800"/>
              <a:t> </a:t>
            </a:r>
            <a:br>
              <a:rPr lang="tr-TR" sz="2800"/>
            </a:br>
            <a:r>
              <a:rPr lang="tr-TR" sz="2800" b="1">
                <a:solidFill>
                  <a:srgbClr val="000099"/>
                </a:solidFill>
              </a:rPr>
              <a:t>GERÇEK:</a:t>
            </a:r>
            <a:r>
              <a:rPr lang="tr-TR" sz="2800"/>
              <a:t> </a:t>
            </a:r>
          </a:p>
          <a:p>
            <a:pPr>
              <a:buFontTx/>
              <a:buNone/>
            </a:pPr>
            <a:r>
              <a:rPr lang="tr-TR" sz="2800"/>
              <a:t>		Pek çok mağdur ekonomik nedenler, toplumsal baskılar, çocuklarını zor durumda bırakmama, çaresizlik, nasıl yardım alacağını bilememe gibi nedenlerle evini terk edemez.</a:t>
            </a:r>
            <a:br>
              <a:rPr lang="tr-TR" sz="2800"/>
            </a:br>
            <a:endParaRPr lang="tr-TR" sz="2800"/>
          </a:p>
        </p:txBody>
      </p:sp>
      <p:sp>
        <p:nvSpPr>
          <p:cNvPr id="39941"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39941"/>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39939">
                                            <p:txEl>
                                              <p:pRg st="0" end="0"/>
                                            </p:txEl>
                                          </p:spTgt>
                                        </p:tgtEl>
                                      </p:cBhvr>
                                      <p:to x="80000" y="100000"/>
                                    </p:animScale>
                                    <p:anim by="(#ppt_w*0.10)" calcmode="lin" valueType="num">
                                      <p:cBhvr>
                                        <p:cTn id="10" dur="500" autoRev="1" fill="hold">
                                          <p:stCondLst>
                                            <p:cond delay="0"/>
                                          </p:stCondLst>
                                        </p:cTn>
                                        <p:tgtEl>
                                          <p:spTgt spid="39939">
                                            <p:txEl>
                                              <p:pRg st="0" end="0"/>
                                            </p:txEl>
                                          </p:spTgt>
                                        </p:tgtEl>
                                        <p:attrNameLst>
                                          <p:attrName>ppt_x</p:attrName>
                                        </p:attrNameLst>
                                      </p:cBhvr>
                                    </p:anim>
                                    <p:anim by="(-#ppt_w*0.10)" calcmode="lin" valueType="num">
                                      <p:cBhvr>
                                        <p:cTn id="11" dur="500" autoRev="1" fill="hold">
                                          <p:stCondLst>
                                            <p:cond delay="0"/>
                                          </p:stCondLst>
                                        </p:cTn>
                                        <p:tgtEl>
                                          <p:spTgt spid="39939">
                                            <p:txEl>
                                              <p:pRg st="0" end="0"/>
                                            </p:txEl>
                                          </p:spTgt>
                                        </p:tgtEl>
                                        <p:attrNameLst>
                                          <p:attrName>ppt_y</p:attrName>
                                        </p:attrNameLst>
                                      </p:cBhvr>
                                    </p:anim>
                                    <p:animRot by="-480000">
                                      <p:cBhvr>
                                        <p:cTn id="12" dur="500" autoRev="1" fill="hold">
                                          <p:stCondLst>
                                            <p:cond delay="0"/>
                                          </p:stCondLst>
                                        </p:cTn>
                                        <p:tgtEl>
                                          <p:spTgt spid="39939">
                                            <p:txEl>
                                              <p:pRg st="0" end="0"/>
                                            </p:txEl>
                                          </p:spTgt>
                                        </p:tgtEl>
                                        <p:attrNameLst>
                                          <p:attrName>r</p:attrName>
                                        </p:attrNameLst>
                                      </p:cBhvr>
                                    </p:animRot>
                                  </p:childTnLst>
                                </p:cTn>
                              </p:par>
                            </p:childTnLst>
                          </p:cTn>
                        </p:par>
                        <p:par>
                          <p:cTn id="13" fill="hold">
                            <p:stCondLst>
                              <p:cond delay="68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39939">
                                            <p:txEl>
                                              <p:pRg st="1" end="1"/>
                                            </p:txEl>
                                          </p:spTgt>
                                        </p:tgtEl>
                                      </p:cBhvr>
                                      <p:to x="80000" y="100000"/>
                                    </p:animScale>
                                    <p:anim by="(#ppt_w*0.10)" calcmode="lin" valueType="num">
                                      <p:cBhvr>
                                        <p:cTn id="16" dur="500" autoRev="1" fill="hold">
                                          <p:stCondLst>
                                            <p:cond delay="0"/>
                                          </p:stCondLst>
                                        </p:cTn>
                                        <p:tgtEl>
                                          <p:spTgt spid="39939">
                                            <p:txEl>
                                              <p:pRg st="1" end="1"/>
                                            </p:txEl>
                                          </p:spTgt>
                                        </p:tgtEl>
                                        <p:attrNameLst>
                                          <p:attrName>ppt_x</p:attrName>
                                        </p:attrNameLst>
                                      </p:cBhvr>
                                    </p:anim>
                                    <p:anim by="(-#ppt_w*0.10)" calcmode="lin" valueType="num">
                                      <p:cBhvr>
                                        <p:cTn id="17" dur="500" autoRev="1" fill="hold">
                                          <p:stCondLst>
                                            <p:cond delay="0"/>
                                          </p:stCondLst>
                                        </p:cTn>
                                        <p:tgtEl>
                                          <p:spTgt spid="39939">
                                            <p:txEl>
                                              <p:pRg st="1" end="1"/>
                                            </p:txEl>
                                          </p:spTgt>
                                        </p:tgtEl>
                                        <p:attrNameLst>
                                          <p:attrName>ppt_y</p:attrName>
                                        </p:attrNameLst>
                                      </p:cBhvr>
                                    </p:anim>
                                    <p:animRot by="-480000">
                                      <p:cBhvr>
                                        <p:cTn id="18" dur="500" autoRev="1" fill="hold">
                                          <p:stCondLst>
                                            <p:cond delay="0"/>
                                          </p:stCondLst>
                                        </p:cTn>
                                        <p:tgtEl>
                                          <p:spTgt spid="39939">
                                            <p:txEl>
                                              <p:pRg st="1" end="1"/>
                                            </p:txEl>
                                          </p:spTgt>
                                        </p:tgtEl>
                                        <p:attrNameLst>
                                          <p:attrName>r</p:attrName>
                                        </p:attrNameLst>
                                      </p:cBhvr>
                                    </p:animRot>
                                  </p:childTnLst>
                                </p:cTn>
                              </p:par>
                              <p:par>
                                <p:cTn id="19" presetID="27" presetClass="emph" presetSubtype="0" repeatCount="indefinite" fill="hold" nodeType="withEffect">
                                  <p:stCondLst>
                                    <p:cond delay="0"/>
                                  </p:stCondLst>
                                  <p:endCondLst>
                                    <p:cond evt="onNext" delay="0">
                                      <p:tgtEl>
                                        <p:sldTgt/>
                                      </p:tgtEl>
                                    </p:cond>
                                  </p:endCondLst>
                                  <p:childTnLst>
                                    <p:animClr clrSpc="rgb" dir="cw">
                                      <p:cBhvr override="childStyle">
                                        <p:cTn id="20" dur="500" autoRev="1" fill="hold"/>
                                        <p:tgtEl>
                                          <p:spTgt spid="39939">
                                            <p:txEl>
                                              <p:pRg st="2" end="2"/>
                                            </p:txEl>
                                          </p:spTgt>
                                        </p:tgtEl>
                                        <p:attrNameLst>
                                          <p:attrName>style.color</p:attrName>
                                        </p:attrNameLst>
                                      </p:cBhvr>
                                      <p:to>
                                        <a:schemeClr val="bg1"/>
                                      </p:to>
                                    </p:animClr>
                                    <p:animClr clrSpc="rgb" dir="cw">
                                      <p:cBhvr>
                                        <p:cTn id="21" dur="500" autoRev="1" fill="hold"/>
                                        <p:tgtEl>
                                          <p:spTgt spid="39939">
                                            <p:txEl>
                                              <p:pRg st="2" end="2"/>
                                            </p:txEl>
                                          </p:spTgt>
                                        </p:tgtEl>
                                        <p:attrNameLst>
                                          <p:attrName>fillcolor</p:attrName>
                                        </p:attrNameLst>
                                      </p:cBhvr>
                                      <p:to>
                                        <a:schemeClr val="bg1"/>
                                      </p:to>
                                    </p:animClr>
                                    <p:set>
                                      <p:cBhvr>
                                        <p:cTn id="22" dur="500" autoRev="1" fill="hold"/>
                                        <p:tgtEl>
                                          <p:spTgt spid="39939">
                                            <p:txEl>
                                              <p:pRg st="2" end="2"/>
                                            </p:txEl>
                                          </p:spTgt>
                                        </p:tgtEl>
                                        <p:attrNameLst>
                                          <p:attrName>fill.type</p:attrName>
                                        </p:attrNameLst>
                                      </p:cBhvr>
                                      <p:to>
                                        <p:strVal val="solid"/>
                                      </p:to>
                                    </p:set>
                                    <p:set>
                                      <p:cBhvr>
                                        <p:cTn id="23" dur="500" autoRev="1" fill="hold"/>
                                        <p:tgtEl>
                                          <p:spTgt spid="39939">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p:txBody>
          <a:bodyPr/>
          <a:lstStyle/>
          <a:p>
            <a:pPr algn="ctr">
              <a:lnSpc>
                <a:spcPct val="80000"/>
              </a:lnSpc>
              <a:buFontTx/>
              <a:buNone/>
            </a:pPr>
            <a:r>
              <a:rPr lang="tr-TR" sz="2800">
                <a:solidFill>
                  <a:srgbClr val="FF0000"/>
                </a:solidFill>
              </a:rPr>
              <a:t>"Aile içi şiddetin nedeni alkoldür." </a:t>
            </a:r>
          </a:p>
          <a:p>
            <a:pPr algn="ctr">
              <a:lnSpc>
                <a:spcPct val="80000"/>
              </a:lnSpc>
              <a:buFontTx/>
              <a:buNone/>
            </a:pPr>
            <a:r>
              <a:rPr lang="tr-TR" sz="2800" b="1">
                <a:solidFill>
                  <a:srgbClr val="FF0000"/>
                </a:solidFill>
              </a:rPr>
              <a:t>"Ayıkken dövmem.“</a:t>
            </a:r>
          </a:p>
          <a:p>
            <a:pPr algn="ctr">
              <a:lnSpc>
                <a:spcPct val="80000"/>
              </a:lnSpc>
              <a:buFontTx/>
              <a:buNone/>
            </a:pPr>
            <a:r>
              <a:rPr lang="tr-TR" sz="2800" b="1">
                <a:solidFill>
                  <a:srgbClr val="FF0000"/>
                </a:solidFill>
              </a:rPr>
              <a:t>"Çok içkiliydim, ne yaptığımı bilmiyordum."</a:t>
            </a:r>
            <a:r>
              <a:rPr lang="tr-TR" sz="2800">
                <a:solidFill>
                  <a:srgbClr val="FF0000"/>
                </a:solidFill>
              </a:rPr>
              <a:t/>
            </a:r>
            <a:br>
              <a:rPr lang="tr-TR" sz="2800">
                <a:solidFill>
                  <a:srgbClr val="FF0000"/>
                </a:solidFill>
              </a:rPr>
            </a:br>
            <a:endParaRPr lang="tr-TR" sz="2800">
              <a:solidFill>
                <a:srgbClr val="FF0000"/>
              </a:solidFill>
            </a:endParaRPr>
          </a:p>
          <a:p>
            <a:pPr>
              <a:lnSpc>
                <a:spcPct val="80000"/>
              </a:lnSpc>
              <a:buFontTx/>
              <a:buNone/>
            </a:pPr>
            <a:endParaRPr lang="tr-TR" sz="2400" b="1">
              <a:solidFill>
                <a:srgbClr val="000099"/>
              </a:solidFill>
            </a:endParaRPr>
          </a:p>
          <a:p>
            <a:pPr>
              <a:lnSpc>
                <a:spcPct val="80000"/>
              </a:lnSpc>
              <a:buFontTx/>
              <a:buNone/>
            </a:pPr>
            <a:r>
              <a:rPr lang="tr-TR" sz="2400" b="1">
                <a:solidFill>
                  <a:srgbClr val="000099"/>
                </a:solidFill>
              </a:rPr>
              <a:t>GERÇEK:</a:t>
            </a:r>
            <a:r>
              <a:rPr lang="tr-TR" sz="2400"/>
              <a:t> </a:t>
            </a:r>
          </a:p>
          <a:p>
            <a:pPr>
              <a:lnSpc>
                <a:spcPct val="80000"/>
              </a:lnSpc>
              <a:buFontTx/>
              <a:buNone/>
            </a:pPr>
            <a:r>
              <a:rPr lang="tr-TR" sz="2400"/>
              <a:t>		Aile içi şiddete alkol kullanımını gerekçe göstermek, şiddet içeren davranışla ilgili sorumluluk almayı reddetmektir. Alkol, şiddet kullanımını artırabilir; ama ikisi farklı sorunlardır. Birinin tedavisi, diğer sorunu ortadan kaldırmayabilir.</a:t>
            </a:r>
            <a:br>
              <a:rPr lang="tr-TR" sz="2400"/>
            </a:br>
            <a:endParaRPr lang="tr-TR" sz="2400"/>
          </a:p>
        </p:txBody>
      </p:sp>
      <p:sp>
        <p:nvSpPr>
          <p:cNvPr id="44037"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44037"/>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44035">
                                            <p:txEl>
                                              <p:pRg st="0" end="0"/>
                                            </p:txEl>
                                          </p:spTgt>
                                        </p:tgtEl>
                                      </p:cBhvr>
                                      <p:to x="80000" y="100000"/>
                                    </p:animScale>
                                    <p:anim by="(#ppt_w*0.10)" calcmode="lin" valueType="num">
                                      <p:cBhvr>
                                        <p:cTn id="10" dur="500" autoRev="1" fill="hold">
                                          <p:stCondLst>
                                            <p:cond delay="0"/>
                                          </p:stCondLst>
                                        </p:cTn>
                                        <p:tgtEl>
                                          <p:spTgt spid="44035">
                                            <p:txEl>
                                              <p:pRg st="0" end="0"/>
                                            </p:txEl>
                                          </p:spTgt>
                                        </p:tgtEl>
                                        <p:attrNameLst>
                                          <p:attrName>ppt_x</p:attrName>
                                        </p:attrNameLst>
                                      </p:cBhvr>
                                    </p:anim>
                                    <p:anim by="(-#ppt_w*0.10)" calcmode="lin" valueType="num">
                                      <p:cBhvr>
                                        <p:cTn id="11" dur="500" autoRev="1" fill="hold">
                                          <p:stCondLst>
                                            <p:cond delay="0"/>
                                          </p:stCondLst>
                                        </p:cTn>
                                        <p:tgtEl>
                                          <p:spTgt spid="44035">
                                            <p:txEl>
                                              <p:pRg st="0" end="0"/>
                                            </p:txEl>
                                          </p:spTgt>
                                        </p:tgtEl>
                                        <p:attrNameLst>
                                          <p:attrName>ppt_y</p:attrName>
                                        </p:attrNameLst>
                                      </p:cBhvr>
                                    </p:anim>
                                    <p:animRot by="-480000">
                                      <p:cBhvr>
                                        <p:cTn id="12" dur="500" autoRev="1" fill="hold">
                                          <p:stCondLst>
                                            <p:cond delay="0"/>
                                          </p:stCondLst>
                                        </p:cTn>
                                        <p:tgtEl>
                                          <p:spTgt spid="44035">
                                            <p:txEl>
                                              <p:pRg st="0" end="0"/>
                                            </p:txEl>
                                          </p:spTgt>
                                        </p:tgtEl>
                                        <p:attrNameLst>
                                          <p:attrName>r</p:attrName>
                                        </p:attrNameLst>
                                      </p:cBhvr>
                                    </p:animRot>
                                  </p:childTnLst>
                                </p:cTn>
                              </p:par>
                            </p:childTnLst>
                          </p:cTn>
                        </p:par>
                        <p:par>
                          <p:cTn id="13" fill="hold">
                            <p:stCondLst>
                              <p:cond delay="61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44035">
                                            <p:txEl>
                                              <p:pRg st="1" end="1"/>
                                            </p:txEl>
                                          </p:spTgt>
                                        </p:tgtEl>
                                      </p:cBhvr>
                                      <p:to x="80000" y="100000"/>
                                    </p:animScale>
                                    <p:anim by="(#ppt_w*0.10)" calcmode="lin" valueType="num">
                                      <p:cBhvr>
                                        <p:cTn id="16" dur="500" autoRev="1" fill="hold">
                                          <p:stCondLst>
                                            <p:cond delay="0"/>
                                          </p:stCondLst>
                                        </p:cTn>
                                        <p:tgtEl>
                                          <p:spTgt spid="44035">
                                            <p:txEl>
                                              <p:pRg st="1" end="1"/>
                                            </p:txEl>
                                          </p:spTgt>
                                        </p:tgtEl>
                                        <p:attrNameLst>
                                          <p:attrName>ppt_x</p:attrName>
                                        </p:attrNameLst>
                                      </p:cBhvr>
                                    </p:anim>
                                    <p:anim by="(-#ppt_w*0.10)" calcmode="lin" valueType="num">
                                      <p:cBhvr>
                                        <p:cTn id="17" dur="500" autoRev="1" fill="hold">
                                          <p:stCondLst>
                                            <p:cond delay="0"/>
                                          </p:stCondLst>
                                        </p:cTn>
                                        <p:tgtEl>
                                          <p:spTgt spid="44035">
                                            <p:txEl>
                                              <p:pRg st="1" end="1"/>
                                            </p:txEl>
                                          </p:spTgt>
                                        </p:tgtEl>
                                        <p:attrNameLst>
                                          <p:attrName>ppt_y</p:attrName>
                                        </p:attrNameLst>
                                      </p:cBhvr>
                                    </p:anim>
                                    <p:animRot by="-480000">
                                      <p:cBhvr>
                                        <p:cTn id="18" dur="500" autoRev="1" fill="hold">
                                          <p:stCondLst>
                                            <p:cond delay="0"/>
                                          </p:stCondLst>
                                        </p:cTn>
                                        <p:tgtEl>
                                          <p:spTgt spid="44035">
                                            <p:txEl>
                                              <p:pRg st="1" end="1"/>
                                            </p:txEl>
                                          </p:spTgt>
                                        </p:tgtEl>
                                        <p:attrNameLst>
                                          <p:attrName>r</p:attrName>
                                        </p:attrNameLst>
                                      </p:cBhvr>
                                    </p:animRot>
                                  </p:childTnLst>
                                </p:cTn>
                              </p:par>
                            </p:childTnLst>
                          </p:cTn>
                        </p:par>
                        <p:par>
                          <p:cTn id="19" fill="hold">
                            <p:stCondLst>
                              <p:cond delay="8600"/>
                            </p:stCondLst>
                            <p:childTnLst>
                              <p:par>
                                <p:cTn id="20"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21" dur="500" autoRev="1" fill="hold">
                                          <p:stCondLst>
                                            <p:cond delay="0"/>
                                          </p:stCondLst>
                                        </p:cTn>
                                        <p:tgtEl>
                                          <p:spTgt spid="44035">
                                            <p:txEl>
                                              <p:pRg st="2" end="2"/>
                                            </p:txEl>
                                          </p:spTgt>
                                        </p:tgtEl>
                                      </p:cBhvr>
                                      <p:to x="80000" y="100000"/>
                                    </p:animScale>
                                    <p:anim by="(#ppt_w*0.10)" calcmode="lin" valueType="num">
                                      <p:cBhvr>
                                        <p:cTn id="22" dur="500" autoRev="1" fill="hold">
                                          <p:stCondLst>
                                            <p:cond delay="0"/>
                                          </p:stCondLst>
                                        </p:cTn>
                                        <p:tgtEl>
                                          <p:spTgt spid="44035">
                                            <p:txEl>
                                              <p:pRg st="2" end="2"/>
                                            </p:txEl>
                                          </p:spTgt>
                                        </p:tgtEl>
                                        <p:attrNameLst>
                                          <p:attrName>ppt_x</p:attrName>
                                        </p:attrNameLst>
                                      </p:cBhvr>
                                    </p:anim>
                                    <p:anim by="(-#ppt_w*0.10)" calcmode="lin" valueType="num">
                                      <p:cBhvr>
                                        <p:cTn id="23" dur="500" autoRev="1" fill="hold">
                                          <p:stCondLst>
                                            <p:cond delay="0"/>
                                          </p:stCondLst>
                                        </p:cTn>
                                        <p:tgtEl>
                                          <p:spTgt spid="44035">
                                            <p:txEl>
                                              <p:pRg st="2" end="2"/>
                                            </p:txEl>
                                          </p:spTgt>
                                        </p:tgtEl>
                                        <p:attrNameLst>
                                          <p:attrName>ppt_y</p:attrName>
                                        </p:attrNameLst>
                                      </p:cBhvr>
                                    </p:anim>
                                    <p:animRot by="-480000">
                                      <p:cBhvr>
                                        <p:cTn id="24" dur="500" autoRev="1" fill="hold">
                                          <p:stCondLst>
                                            <p:cond delay="0"/>
                                          </p:stCondLst>
                                        </p:cTn>
                                        <p:tgtEl>
                                          <p:spTgt spid="44035">
                                            <p:txEl>
                                              <p:pRg st="2" end="2"/>
                                            </p:txEl>
                                          </p:spTgt>
                                        </p:tgtEl>
                                        <p:attrNameLst>
                                          <p:attrName>r</p:attrName>
                                        </p:attrNameLst>
                                      </p:cBhvr>
                                    </p:animRot>
                                  </p:childTnLst>
                                </p:cTn>
                              </p:par>
                              <p:par>
                                <p:cTn id="25" presetID="27" presetClass="emph" presetSubtype="0" repeatCount="indefinite" fill="hold" nodeType="withEffect">
                                  <p:stCondLst>
                                    <p:cond delay="0"/>
                                  </p:stCondLst>
                                  <p:endCondLst>
                                    <p:cond evt="onNext" delay="0">
                                      <p:tgtEl>
                                        <p:sldTgt/>
                                      </p:tgtEl>
                                    </p:cond>
                                  </p:endCondLst>
                                  <p:childTnLst>
                                    <p:animClr clrSpc="rgb" dir="cw">
                                      <p:cBhvr override="childStyle">
                                        <p:cTn id="26" dur="500" autoRev="1" fill="hold"/>
                                        <p:tgtEl>
                                          <p:spTgt spid="44035">
                                            <p:txEl>
                                              <p:pRg st="4" end="4"/>
                                            </p:txEl>
                                          </p:spTgt>
                                        </p:tgtEl>
                                        <p:attrNameLst>
                                          <p:attrName>style.color</p:attrName>
                                        </p:attrNameLst>
                                      </p:cBhvr>
                                      <p:to>
                                        <a:schemeClr val="bg1"/>
                                      </p:to>
                                    </p:animClr>
                                    <p:animClr clrSpc="rgb" dir="cw">
                                      <p:cBhvr>
                                        <p:cTn id="27" dur="500" autoRev="1" fill="hold"/>
                                        <p:tgtEl>
                                          <p:spTgt spid="44035">
                                            <p:txEl>
                                              <p:pRg st="4" end="4"/>
                                            </p:txEl>
                                          </p:spTgt>
                                        </p:tgtEl>
                                        <p:attrNameLst>
                                          <p:attrName>fillcolor</p:attrName>
                                        </p:attrNameLst>
                                      </p:cBhvr>
                                      <p:to>
                                        <a:schemeClr val="bg1"/>
                                      </p:to>
                                    </p:animClr>
                                    <p:set>
                                      <p:cBhvr>
                                        <p:cTn id="28" dur="500" autoRev="1" fill="hold"/>
                                        <p:tgtEl>
                                          <p:spTgt spid="44035">
                                            <p:txEl>
                                              <p:pRg st="4" end="4"/>
                                            </p:txEl>
                                          </p:spTgt>
                                        </p:tgtEl>
                                        <p:attrNameLst>
                                          <p:attrName>fill.type</p:attrName>
                                        </p:attrNameLst>
                                      </p:cBhvr>
                                      <p:to>
                                        <p:strVal val="solid"/>
                                      </p:to>
                                    </p:set>
                                    <p:set>
                                      <p:cBhvr>
                                        <p:cTn id="29" dur="500" autoRev="1" fill="hold"/>
                                        <p:tgtEl>
                                          <p:spTgt spid="44035">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a:lnSpc>
                <a:spcPct val="90000"/>
              </a:lnSpc>
              <a:buFontTx/>
              <a:buNone/>
            </a:pPr>
            <a:r>
              <a:rPr lang="tr-TR" sz="2400">
                <a:solidFill>
                  <a:srgbClr val="FF0000"/>
                </a:solidFill>
              </a:rPr>
              <a:t>"Aile içi şiddet çocuk terbiyesinin kaçınılmaz bir ögesidir.“</a:t>
            </a:r>
          </a:p>
          <a:p>
            <a:pPr>
              <a:lnSpc>
                <a:spcPct val="90000"/>
              </a:lnSpc>
              <a:buFontTx/>
              <a:buNone/>
            </a:pPr>
            <a:r>
              <a:rPr lang="tr-TR" sz="2400" b="1">
                <a:solidFill>
                  <a:srgbClr val="FF0000"/>
                </a:solidFill>
              </a:rPr>
              <a:t>"Kızını dövmeyen dizini döver“</a:t>
            </a:r>
          </a:p>
          <a:p>
            <a:pPr>
              <a:lnSpc>
                <a:spcPct val="90000"/>
              </a:lnSpc>
              <a:buFontTx/>
              <a:buNone/>
            </a:pPr>
            <a:r>
              <a:rPr lang="tr-TR" sz="2400" b="1">
                <a:solidFill>
                  <a:srgbClr val="FF0000"/>
                </a:solidFill>
              </a:rPr>
              <a:t>"Ders vermek için dövdüm"</a:t>
            </a:r>
            <a:br>
              <a:rPr lang="tr-TR" sz="2400" b="1">
                <a:solidFill>
                  <a:srgbClr val="FF0000"/>
                </a:solidFill>
              </a:rPr>
            </a:br>
            <a:r>
              <a:rPr lang="tr-TR" sz="2400" b="1"/>
              <a:t/>
            </a:r>
            <a:br>
              <a:rPr lang="tr-TR" sz="2400" b="1"/>
            </a:br>
            <a:r>
              <a:rPr lang="tr-TR" sz="2400" b="1">
                <a:solidFill>
                  <a:srgbClr val="000099"/>
                </a:solidFill>
              </a:rPr>
              <a:t>GERÇEK :</a:t>
            </a:r>
            <a:r>
              <a:rPr lang="tr-TR" sz="2400">
                <a:solidFill>
                  <a:srgbClr val="000099"/>
                </a:solidFill>
              </a:rPr>
              <a:t> </a:t>
            </a:r>
          </a:p>
          <a:p>
            <a:pPr>
              <a:lnSpc>
                <a:spcPct val="90000"/>
              </a:lnSpc>
              <a:buFontTx/>
              <a:buNone/>
            </a:pPr>
            <a:r>
              <a:rPr lang="tr-TR" sz="2400"/>
              <a:t>		Hem şiddete doğrudan maruz kalan hem de annesinin, babasının veya kardeşlerinin sık sık küçük düşürüldüğüne, tehdit edildiğine ya da dayak yediğine şahit olan çocuklar şiddetten olumsuz etkilenir. Her iki durumda da çocuğun kendine saygısı, büyüklere duyduğu güven duygusu ve yaşam sevinci yara alır. </a:t>
            </a:r>
            <a:br>
              <a:rPr lang="tr-TR" sz="2400"/>
            </a:br>
            <a:endParaRPr lang="tr-TR" sz="2400"/>
          </a:p>
        </p:txBody>
      </p:sp>
      <p:sp>
        <p:nvSpPr>
          <p:cNvPr id="46085"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46085"/>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46083">
                                            <p:txEl>
                                              <p:pRg st="0" end="0"/>
                                            </p:txEl>
                                          </p:spTgt>
                                        </p:tgtEl>
                                      </p:cBhvr>
                                      <p:to x="80000" y="100000"/>
                                    </p:animScale>
                                    <p:anim by="(#ppt_w*0.10)" calcmode="lin" valueType="num">
                                      <p:cBhvr>
                                        <p:cTn id="10" dur="500" autoRev="1" fill="hold">
                                          <p:stCondLst>
                                            <p:cond delay="0"/>
                                          </p:stCondLst>
                                        </p:cTn>
                                        <p:tgtEl>
                                          <p:spTgt spid="46083">
                                            <p:txEl>
                                              <p:pRg st="0" end="0"/>
                                            </p:txEl>
                                          </p:spTgt>
                                        </p:tgtEl>
                                        <p:attrNameLst>
                                          <p:attrName>ppt_x</p:attrName>
                                        </p:attrNameLst>
                                      </p:cBhvr>
                                    </p:anim>
                                    <p:anim by="(-#ppt_w*0.10)" calcmode="lin" valueType="num">
                                      <p:cBhvr>
                                        <p:cTn id="11" dur="500" autoRev="1" fill="hold">
                                          <p:stCondLst>
                                            <p:cond delay="0"/>
                                          </p:stCondLst>
                                        </p:cTn>
                                        <p:tgtEl>
                                          <p:spTgt spid="46083">
                                            <p:txEl>
                                              <p:pRg st="0" end="0"/>
                                            </p:txEl>
                                          </p:spTgt>
                                        </p:tgtEl>
                                        <p:attrNameLst>
                                          <p:attrName>ppt_y</p:attrName>
                                        </p:attrNameLst>
                                      </p:cBhvr>
                                    </p:anim>
                                    <p:animRot by="-480000">
                                      <p:cBhvr>
                                        <p:cTn id="12" dur="500" autoRev="1" fill="hold">
                                          <p:stCondLst>
                                            <p:cond delay="0"/>
                                          </p:stCondLst>
                                        </p:cTn>
                                        <p:tgtEl>
                                          <p:spTgt spid="46083">
                                            <p:txEl>
                                              <p:pRg st="0" end="0"/>
                                            </p:txEl>
                                          </p:spTgt>
                                        </p:tgtEl>
                                        <p:attrNameLst>
                                          <p:attrName>r</p:attrName>
                                        </p:attrNameLst>
                                      </p:cBhvr>
                                    </p:animRot>
                                  </p:childTnLst>
                                </p:cTn>
                              </p:par>
                            </p:childTnLst>
                          </p:cTn>
                        </p:par>
                        <p:par>
                          <p:cTn id="13" fill="hold">
                            <p:stCondLst>
                              <p:cond delay="8300"/>
                            </p:stCondLst>
                            <p:childTnLst>
                              <p:par>
                                <p:cTn id="14"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15" dur="500" autoRev="1" fill="hold">
                                          <p:stCondLst>
                                            <p:cond delay="0"/>
                                          </p:stCondLst>
                                        </p:cTn>
                                        <p:tgtEl>
                                          <p:spTgt spid="46083">
                                            <p:txEl>
                                              <p:pRg st="1" end="1"/>
                                            </p:txEl>
                                          </p:spTgt>
                                        </p:tgtEl>
                                      </p:cBhvr>
                                      <p:to x="80000" y="100000"/>
                                    </p:animScale>
                                    <p:anim by="(#ppt_w*0.10)" calcmode="lin" valueType="num">
                                      <p:cBhvr>
                                        <p:cTn id="16" dur="500" autoRev="1" fill="hold">
                                          <p:stCondLst>
                                            <p:cond delay="0"/>
                                          </p:stCondLst>
                                        </p:cTn>
                                        <p:tgtEl>
                                          <p:spTgt spid="46083">
                                            <p:txEl>
                                              <p:pRg st="1" end="1"/>
                                            </p:txEl>
                                          </p:spTgt>
                                        </p:tgtEl>
                                        <p:attrNameLst>
                                          <p:attrName>ppt_x</p:attrName>
                                        </p:attrNameLst>
                                      </p:cBhvr>
                                    </p:anim>
                                    <p:anim by="(-#ppt_w*0.10)" calcmode="lin" valueType="num">
                                      <p:cBhvr>
                                        <p:cTn id="17" dur="500" autoRev="1" fill="hold">
                                          <p:stCondLst>
                                            <p:cond delay="0"/>
                                          </p:stCondLst>
                                        </p:cTn>
                                        <p:tgtEl>
                                          <p:spTgt spid="46083">
                                            <p:txEl>
                                              <p:pRg st="1" end="1"/>
                                            </p:txEl>
                                          </p:spTgt>
                                        </p:tgtEl>
                                        <p:attrNameLst>
                                          <p:attrName>ppt_y</p:attrName>
                                        </p:attrNameLst>
                                      </p:cBhvr>
                                    </p:anim>
                                    <p:animRot by="-480000">
                                      <p:cBhvr>
                                        <p:cTn id="18" dur="500" autoRev="1" fill="hold">
                                          <p:stCondLst>
                                            <p:cond delay="0"/>
                                          </p:stCondLst>
                                        </p:cTn>
                                        <p:tgtEl>
                                          <p:spTgt spid="46083">
                                            <p:txEl>
                                              <p:pRg st="1" end="1"/>
                                            </p:txEl>
                                          </p:spTgt>
                                        </p:tgtEl>
                                        <p:attrNameLst>
                                          <p:attrName>r</p:attrName>
                                        </p:attrNameLst>
                                      </p:cBhvr>
                                    </p:animRot>
                                  </p:childTnLst>
                                </p:cTn>
                              </p:par>
                            </p:childTnLst>
                          </p:cTn>
                        </p:par>
                        <p:par>
                          <p:cTn id="19" fill="hold">
                            <p:stCondLst>
                              <p:cond delay="11900"/>
                            </p:stCondLst>
                            <p:childTnLst>
                              <p:par>
                                <p:cTn id="20"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21" dur="500" autoRev="1" fill="hold">
                                          <p:stCondLst>
                                            <p:cond delay="0"/>
                                          </p:stCondLst>
                                        </p:cTn>
                                        <p:tgtEl>
                                          <p:spTgt spid="46083">
                                            <p:txEl>
                                              <p:pRg st="2" end="2"/>
                                            </p:txEl>
                                          </p:spTgt>
                                        </p:tgtEl>
                                      </p:cBhvr>
                                      <p:to x="80000" y="100000"/>
                                    </p:animScale>
                                    <p:anim by="(#ppt_w*0.10)" calcmode="lin" valueType="num">
                                      <p:cBhvr>
                                        <p:cTn id="22" dur="500" autoRev="1" fill="hold">
                                          <p:stCondLst>
                                            <p:cond delay="0"/>
                                          </p:stCondLst>
                                        </p:cTn>
                                        <p:tgtEl>
                                          <p:spTgt spid="46083">
                                            <p:txEl>
                                              <p:pRg st="2" end="2"/>
                                            </p:txEl>
                                          </p:spTgt>
                                        </p:tgtEl>
                                        <p:attrNameLst>
                                          <p:attrName>ppt_x</p:attrName>
                                        </p:attrNameLst>
                                      </p:cBhvr>
                                    </p:anim>
                                    <p:anim by="(-#ppt_w*0.10)" calcmode="lin" valueType="num">
                                      <p:cBhvr>
                                        <p:cTn id="23" dur="500" autoRev="1" fill="hold">
                                          <p:stCondLst>
                                            <p:cond delay="0"/>
                                          </p:stCondLst>
                                        </p:cTn>
                                        <p:tgtEl>
                                          <p:spTgt spid="46083">
                                            <p:txEl>
                                              <p:pRg st="2" end="2"/>
                                            </p:txEl>
                                          </p:spTgt>
                                        </p:tgtEl>
                                        <p:attrNameLst>
                                          <p:attrName>ppt_y</p:attrName>
                                        </p:attrNameLst>
                                      </p:cBhvr>
                                    </p:anim>
                                    <p:animRot by="-480000">
                                      <p:cBhvr>
                                        <p:cTn id="24" dur="500" autoRev="1" fill="hold">
                                          <p:stCondLst>
                                            <p:cond delay="0"/>
                                          </p:stCondLst>
                                        </p:cTn>
                                        <p:tgtEl>
                                          <p:spTgt spid="46083">
                                            <p:txEl>
                                              <p:pRg st="2" end="2"/>
                                            </p:txEl>
                                          </p:spTgt>
                                        </p:tgtEl>
                                        <p:attrNameLst>
                                          <p:attrName>r</p:attrName>
                                        </p:attrNameLst>
                                      </p:cBhvr>
                                    </p:animRot>
                                  </p:childTnLst>
                                </p:cTn>
                              </p:par>
                              <p:par>
                                <p:cTn id="25" presetID="27" presetClass="emph" presetSubtype="0" repeatCount="indefinite" fill="hold" nodeType="withEffect">
                                  <p:stCondLst>
                                    <p:cond delay="0"/>
                                  </p:stCondLst>
                                  <p:endCondLst>
                                    <p:cond evt="onNext" delay="0">
                                      <p:tgtEl>
                                        <p:sldTgt/>
                                      </p:tgtEl>
                                    </p:cond>
                                  </p:endCondLst>
                                  <p:iterate type="lt">
                                    <p:tmPct val="0"/>
                                  </p:iterate>
                                  <p:childTnLst>
                                    <p:animClr clrSpc="rgb" dir="cw">
                                      <p:cBhvr override="childStyle">
                                        <p:cTn id="26" dur="500" autoRev="1" fill="hold"/>
                                        <p:tgtEl>
                                          <p:spTgt spid="46083">
                                            <p:txEl>
                                              <p:pRg st="2" end="2"/>
                                            </p:txEl>
                                          </p:spTgt>
                                        </p:tgtEl>
                                        <p:attrNameLst>
                                          <p:attrName>style.color</p:attrName>
                                        </p:attrNameLst>
                                      </p:cBhvr>
                                      <p:to>
                                        <a:schemeClr val="bg1"/>
                                      </p:to>
                                    </p:animClr>
                                    <p:animClr clrSpc="rgb" dir="cw">
                                      <p:cBhvr>
                                        <p:cTn id="27" dur="500" autoRev="1" fill="hold"/>
                                        <p:tgtEl>
                                          <p:spTgt spid="46083">
                                            <p:txEl>
                                              <p:pRg st="2" end="2"/>
                                            </p:txEl>
                                          </p:spTgt>
                                        </p:tgtEl>
                                        <p:attrNameLst>
                                          <p:attrName>fillcolor</p:attrName>
                                        </p:attrNameLst>
                                      </p:cBhvr>
                                      <p:to>
                                        <a:schemeClr val="bg1"/>
                                      </p:to>
                                    </p:animClr>
                                    <p:set>
                                      <p:cBhvr>
                                        <p:cTn id="28" dur="500" autoRev="1" fill="hold"/>
                                        <p:tgtEl>
                                          <p:spTgt spid="46083">
                                            <p:txEl>
                                              <p:pRg st="2" end="2"/>
                                            </p:txEl>
                                          </p:spTgt>
                                        </p:tgtEl>
                                        <p:attrNameLst>
                                          <p:attrName>fill.type</p:attrName>
                                        </p:attrNameLst>
                                      </p:cBhvr>
                                      <p:to>
                                        <p:strVal val="solid"/>
                                      </p:to>
                                    </p:set>
                                    <p:set>
                                      <p:cBhvr>
                                        <p:cTn id="29" dur="500" autoRev="1" fill="hold"/>
                                        <p:tgtEl>
                                          <p:spTgt spid="4608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323850" y="1484313"/>
            <a:ext cx="8229600" cy="4525962"/>
          </a:xfrm>
        </p:spPr>
        <p:txBody>
          <a:bodyPr/>
          <a:lstStyle/>
          <a:p>
            <a:pPr algn="ctr">
              <a:lnSpc>
                <a:spcPct val="90000"/>
              </a:lnSpc>
              <a:buFontTx/>
              <a:buNone/>
            </a:pPr>
            <a:r>
              <a:rPr lang="tr-TR" sz="2800">
                <a:solidFill>
                  <a:srgbClr val="FF0000"/>
                </a:solidFill>
              </a:rPr>
              <a:t>"Kızgınlık kontrol edilemez ve şiddete yol açar.“</a:t>
            </a:r>
          </a:p>
          <a:p>
            <a:pPr>
              <a:lnSpc>
                <a:spcPct val="90000"/>
              </a:lnSpc>
              <a:buFontTx/>
              <a:buNone/>
            </a:pPr>
            <a:r>
              <a:rPr lang="tr-TR" sz="2800" b="1">
                <a:solidFill>
                  <a:srgbClr val="FF0000"/>
                </a:solidFill>
              </a:rPr>
              <a:t>"Zarar vermek istemezdim ama kızgınlıktan</a:t>
            </a:r>
          </a:p>
          <a:p>
            <a:pPr>
              <a:lnSpc>
                <a:spcPct val="90000"/>
              </a:lnSpc>
              <a:buFontTx/>
              <a:buNone/>
            </a:pPr>
            <a:r>
              <a:rPr lang="tr-TR" sz="2800" b="1">
                <a:solidFill>
                  <a:srgbClr val="FF0000"/>
                </a:solidFill>
              </a:rPr>
              <a:t>				      gözüm hiçbir şey görmedi." </a:t>
            </a:r>
          </a:p>
          <a:p>
            <a:pPr algn="ctr">
              <a:lnSpc>
                <a:spcPct val="90000"/>
              </a:lnSpc>
              <a:buFontTx/>
              <a:buNone/>
            </a:pPr>
            <a:r>
              <a:rPr lang="tr-TR" sz="2800" b="1">
                <a:solidFill>
                  <a:srgbClr val="FF0000"/>
                </a:solidFill>
              </a:rPr>
              <a:t>"Kendimi kaybettim ve dövdüm“</a:t>
            </a:r>
          </a:p>
          <a:p>
            <a:pPr>
              <a:lnSpc>
                <a:spcPct val="90000"/>
              </a:lnSpc>
              <a:buFontTx/>
              <a:buNone/>
            </a:pPr>
            <a:r>
              <a:rPr lang="tr-TR" sz="2800"/>
              <a:t/>
            </a:r>
            <a:br>
              <a:rPr lang="tr-TR" sz="2800"/>
            </a:br>
            <a:r>
              <a:rPr lang="tr-TR" sz="2800" b="1">
                <a:solidFill>
                  <a:srgbClr val="000099"/>
                </a:solidFill>
              </a:rPr>
              <a:t>GERÇEK:</a:t>
            </a:r>
            <a:r>
              <a:rPr lang="tr-TR" sz="2800">
                <a:solidFill>
                  <a:srgbClr val="000099"/>
                </a:solidFill>
              </a:rPr>
              <a:t> </a:t>
            </a:r>
          </a:p>
          <a:p>
            <a:pPr>
              <a:lnSpc>
                <a:spcPct val="90000"/>
              </a:lnSpc>
              <a:buFontTx/>
              <a:buNone/>
            </a:pPr>
            <a:r>
              <a:rPr lang="tr-TR" sz="2800"/>
              <a:t>		Kızgınlık kontrol edilmezse şiddete yol açabilir. Ancak normal, sağlıklı bir duygu olan kızgınlığı kontrol etmek mümkündür.</a:t>
            </a:r>
            <a:br>
              <a:rPr lang="tr-TR" sz="2800"/>
            </a:br>
            <a:endParaRPr lang="tr-TR" sz="2800"/>
          </a:p>
        </p:txBody>
      </p:sp>
      <p:sp>
        <p:nvSpPr>
          <p:cNvPr id="48133" name="Rectangle 5"/>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48133"/>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48131">
                                            <p:txEl>
                                              <p:pRg st="0" end="0"/>
                                            </p:txEl>
                                          </p:spTgt>
                                        </p:tgtEl>
                                      </p:cBhvr>
                                      <p:to x="80000" y="100000"/>
                                    </p:animScale>
                                    <p:anim by="(#ppt_w*0.10)" calcmode="lin" valueType="num">
                                      <p:cBhvr>
                                        <p:cTn id="10" dur="500" autoRev="1" fill="hold">
                                          <p:stCondLst>
                                            <p:cond delay="0"/>
                                          </p:stCondLst>
                                        </p:cTn>
                                        <p:tgtEl>
                                          <p:spTgt spid="48131">
                                            <p:txEl>
                                              <p:pRg st="0" end="0"/>
                                            </p:txEl>
                                          </p:spTgt>
                                        </p:tgtEl>
                                        <p:attrNameLst>
                                          <p:attrName>ppt_x</p:attrName>
                                        </p:attrNameLst>
                                      </p:cBhvr>
                                    </p:anim>
                                    <p:anim by="(-#ppt_w*0.10)" calcmode="lin" valueType="num">
                                      <p:cBhvr>
                                        <p:cTn id="11" dur="500" autoRev="1" fill="hold">
                                          <p:stCondLst>
                                            <p:cond delay="0"/>
                                          </p:stCondLst>
                                        </p:cTn>
                                        <p:tgtEl>
                                          <p:spTgt spid="48131">
                                            <p:txEl>
                                              <p:pRg st="0" end="0"/>
                                            </p:txEl>
                                          </p:spTgt>
                                        </p:tgtEl>
                                        <p:attrNameLst>
                                          <p:attrName>ppt_y</p:attrName>
                                        </p:attrNameLst>
                                      </p:cBhvr>
                                    </p:anim>
                                    <p:animRot by="-480000">
                                      <p:cBhvr>
                                        <p:cTn id="12" dur="500" autoRev="1" fill="hold">
                                          <p:stCondLst>
                                            <p:cond delay="0"/>
                                          </p:stCondLst>
                                        </p:cTn>
                                        <p:tgtEl>
                                          <p:spTgt spid="48131">
                                            <p:txEl>
                                              <p:pRg st="0" end="0"/>
                                            </p:txEl>
                                          </p:spTgt>
                                        </p:tgtEl>
                                        <p:attrNameLst>
                                          <p:attrName>r</p:attrName>
                                        </p:attrNameLst>
                                      </p:cBhvr>
                                    </p:animRot>
                                  </p:childTnLst>
                                </p:cTn>
                              </p:par>
                              <p:par>
                                <p:cTn id="13" presetID="36" presetClass="emph" presetSubtype="0" repeatCount="indefinite" fill="hold" nodeType="withEffect">
                                  <p:stCondLst>
                                    <p:cond delay="0"/>
                                  </p:stCondLst>
                                  <p:endCondLst>
                                    <p:cond evt="onNext" delay="0">
                                      <p:tgtEl>
                                        <p:sldTgt/>
                                      </p:tgtEl>
                                    </p:cond>
                                  </p:endCondLst>
                                  <p:iterate type="lt">
                                    <p:tmPct val="10000"/>
                                  </p:iterate>
                                  <p:childTnLst>
                                    <p:animScale>
                                      <p:cBhvr>
                                        <p:cTn id="14" dur="500" autoRev="1" fill="hold">
                                          <p:stCondLst>
                                            <p:cond delay="0"/>
                                          </p:stCondLst>
                                        </p:cTn>
                                        <p:tgtEl>
                                          <p:spTgt spid="48131">
                                            <p:txEl>
                                              <p:pRg st="1" end="1"/>
                                            </p:txEl>
                                          </p:spTgt>
                                        </p:tgtEl>
                                      </p:cBhvr>
                                      <p:to x="80000" y="100000"/>
                                    </p:animScale>
                                    <p:anim by="(#ppt_w*0.10)" calcmode="lin" valueType="num">
                                      <p:cBhvr>
                                        <p:cTn id="15" dur="500" autoRev="1" fill="hold">
                                          <p:stCondLst>
                                            <p:cond delay="0"/>
                                          </p:stCondLst>
                                        </p:cTn>
                                        <p:tgtEl>
                                          <p:spTgt spid="48131">
                                            <p:txEl>
                                              <p:pRg st="1" end="1"/>
                                            </p:txEl>
                                          </p:spTgt>
                                        </p:tgtEl>
                                        <p:attrNameLst>
                                          <p:attrName>ppt_x</p:attrName>
                                        </p:attrNameLst>
                                      </p:cBhvr>
                                    </p:anim>
                                    <p:anim by="(-#ppt_w*0.10)" calcmode="lin" valueType="num">
                                      <p:cBhvr>
                                        <p:cTn id="16" dur="500" autoRev="1" fill="hold">
                                          <p:stCondLst>
                                            <p:cond delay="0"/>
                                          </p:stCondLst>
                                        </p:cTn>
                                        <p:tgtEl>
                                          <p:spTgt spid="48131">
                                            <p:txEl>
                                              <p:pRg st="1" end="1"/>
                                            </p:txEl>
                                          </p:spTgt>
                                        </p:tgtEl>
                                        <p:attrNameLst>
                                          <p:attrName>ppt_y</p:attrName>
                                        </p:attrNameLst>
                                      </p:cBhvr>
                                    </p:anim>
                                    <p:animRot by="-480000">
                                      <p:cBhvr>
                                        <p:cTn id="17" dur="500" autoRev="1" fill="hold">
                                          <p:stCondLst>
                                            <p:cond delay="0"/>
                                          </p:stCondLst>
                                        </p:cTn>
                                        <p:tgtEl>
                                          <p:spTgt spid="48131">
                                            <p:txEl>
                                              <p:pRg st="1" end="1"/>
                                            </p:txEl>
                                          </p:spTgt>
                                        </p:tgtEl>
                                        <p:attrNameLst>
                                          <p:attrName>r</p:attrName>
                                        </p:attrNameLst>
                                      </p:cBhvr>
                                    </p:animRot>
                                  </p:childTnLst>
                                </p:cTn>
                              </p:par>
                              <p:par>
                                <p:cTn id="18" presetID="36" presetClass="emph" presetSubtype="0" repeatCount="indefinite" fill="hold" nodeType="withEffect">
                                  <p:stCondLst>
                                    <p:cond delay="0"/>
                                  </p:stCondLst>
                                  <p:endCondLst>
                                    <p:cond evt="onNext" delay="0">
                                      <p:tgtEl>
                                        <p:sldTgt/>
                                      </p:tgtEl>
                                    </p:cond>
                                  </p:endCondLst>
                                  <p:iterate type="lt">
                                    <p:tmPct val="10000"/>
                                  </p:iterate>
                                  <p:childTnLst>
                                    <p:animScale>
                                      <p:cBhvr>
                                        <p:cTn id="19" dur="500" autoRev="1" fill="hold">
                                          <p:stCondLst>
                                            <p:cond delay="0"/>
                                          </p:stCondLst>
                                        </p:cTn>
                                        <p:tgtEl>
                                          <p:spTgt spid="48131">
                                            <p:txEl>
                                              <p:pRg st="2" end="2"/>
                                            </p:txEl>
                                          </p:spTgt>
                                        </p:tgtEl>
                                      </p:cBhvr>
                                      <p:to x="80000" y="100000"/>
                                    </p:animScale>
                                    <p:anim by="(#ppt_w*0.10)" calcmode="lin" valueType="num">
                                      <p:cBhvr>
                                        <p:cTn id="20" dur="500" autoRev="1" fill="hold">
                                          <p:stCondLst>
                                            <p:cond delay="0"/>
                                          </p:stCondLst>
                                        </p:cTn>
                                        <p:tgtEl>
                                          <p:spTgt spid="48131">
                                            <p:txEl>
                                              <p:pRg st="2" end="2"/>
                                            </p:txEl>
                                          </p:spTgt>
                                        </p:tgtEl>
                                        <p:attrNameLst>
                                          <p:attrName>ppt_x</p:attrName>
                                        </p:attrNameLst>
                                      </p:cBhvr>
                                    </p:anim>
                                    <p:anim by="(-#ppt_w*0.10)" calcmode="lin" valueType="num">
                                      <p:cBhvr>
                                        <p:cTn id="21" dur="500" autoRev="1" fill="hold">
                                          <p:stCondLst>
                                            <p:cond delay="0"/>
                                          </p:stCondLst>
                                        </p:cTn>
                                        <p:tgtEl>
                                          <p:spTgt spid="48131">
                                            <p:txEl>
                                              <p:pRg st="2" end="2"/>
                                            </p:txEl>
                                          </p:spTgt>
                                        </p:tgtEl>
                                        <p:attrNameLst>
                                          <p:attrName>ppt_y</p:attrName>
                                        </p:attrNameLst>
                                      </p:cBhvr>
                                    </p:anim>
                                    <p:animRot by="-480000">
                                      <p:cBhvr>
                                        <p:cTn id="22" dur="500" autoRev="1" fill="hold">
                                          <p:stCondLst>
                                            <p:cond delay="0"/>
                                          </p:stCondLst>
                                        </p:cTn>
                                        <p:tgtEl>
                                          <p:spTgt spid="48131">
                                            <p:txEl>
                                              <p:pRg st="2" end="2"/>
                                            </p:txEl>
                                          </p:spTgt>
                                        </p:tgtEl>
                                        <p:attrNameLst>
                                          <p:attrName>r</p:attrName>
                                        </p:attrNameLst>
                                      </p:cBhvr>
                                    </p:animRot>
                                  </p:childTnLst>
                                </p:cTn>
                              </p:par>
                              <p:par>
                                <p:cTn id="23" presetID="36" presetClass="emph" presetSubtype="0" repeatCount="indefinite" fill="hold" nodeType="withEffect">
                                  <p:stCondLst>
                                    <p:cond delay="0"/>
                                  </p:stCondLst>
                                  <p:endCondLst>
                                    <p:cond evt="onNext" delay="0">
                                      <p:tgtEl>
                                        <p:sldTgt/>
                                      </p:tgtEl>
                                    </p:cond>
                                  </p:endCondLst>
                                  <p:iterate type="lt">
                                    <p:tmPct val="10000"/>
                                  </p:iterate>
                                  <p:childTnLst>
                                    <p:animScale>
                                      <p:cBhvr>
                                        <p:cTn id="24" dur="500" autoRev="1" fill="hold">
                                          <p:stCondLst>
                                            <p:cond delay="0"/>
                                          </p:stCondLst>
                                        </p:cTn>
                                        <p:tgtEl>
                                          <p:spTgt spid="48131">
                                            <p:txEl>
                                              <p:pRg st="3" end="3"/>
                                            </p:txEl>
                                          </p:spTgt>
                                        </p:tgtEl>
                                      </p:cBhvr>
                                      <p:to x="80000" y="100000"/>
                                    </p:animScale>
                                    <p:anim by="(#ppt_w*0.10)" calcmode="lin" valueType="num">
                                      <p:cBhvr>
                                        <p:cTn id="25" dur="500" autoRev="1" fill="hold">
                                          <p:stCondLst>
                                            <p:cond delay="0"/>
                                          </p:stCondLst>
                                        </p:cTn>
                                        <p:tgtEl>
                                          <p:spTgt spid="48131">
                                            <p:txEl>
                                              <p:pRg st="3" end="3"/>
                                            </p:txEl>
                                          </p:spTgt>
                                        </p:tgtEl>
                                        <p:attrNameLst>
                                          <p:attrName>ppt_x</p:attrName>
                                        </p:attrNameLst>
                                      </p:cBhvr>
                                    </p:anim>
                                    <p:anim by="(-#ppt_w*0.10)" calcmode="lin" valueType="num">
                                      <p:cBhvr>
                                        <p:cTn id="26" dur="500" autoRev="1" fill="hold">
                                          <p:stCondLst>
                                            <p:cond delay="0"/>
                                          </p:stCondLst>
                                        </p:cTn>
                                        <p:tgtEl>
                                          <p:spTgt spid="48131">
                                            <p:txEl>
                                              <p:pRg st="3" end="3"/>
                                            </p:txEl>
                                          </p:spTgt>
                                        </p:tgtEl>
                                        <p:attrNameLst>
                                          <p:attrName>ppt_y</p:attrName>
                                        </p:attrNameLst>
                                      </p:cBhvr>
                                    </p:anim>
                                    <p:animRot by="-480000">
                                      <p:cBhvr>
                                        <p:cTn id="27" dur="500" autoRev="1" fill="hold">
                                          <p:stCondLst>
                                            <p:cond delay="0"/>
                                          </p:stCondLst>
                                        </p:cTn>
                                        <p:tgtEl>
                                          <p:spTgt spid="48131">
                                            <p:txEl>
                                              <p:pRg st="3" end="3"/>
                                            </p:txEl>
                                          </p:spTgt>
                                        </p:tgtEl>
                                        <p:attrNameLst>
                                          <p:attrName>r</p:attrName>
                                        </p:attrNameLst>
                                      </p:cBhvr>
                                    </p:animRot>
                                  </p:childTnLst>
                                </p:cTn>
                              </p:par>
                              <p:par>
                                <p:cTn id="28" presetID="27" presetClass="emph" presetSubtype="0" repeatCount="indefinite" fill="hold" nodeType="withEffect">
                                  <p:stCondLst>
                                    <p:cond delay="0"/>
                                  </p:stCondLst>
                                  <p:endCondLst>
                                    <p:cond evt="onNext" delay="0">
                                      <p:tgtEl>
                                        <p:sldTgt/>
                                      </p:tgtEl>
                                    </p:cond>
                                  </p:endCondLst>
                                  <p:childTnLst>
                                    <p:animClr clrSpc="rgb" dir="cw">
                                      <p:cBhvr override="childStyle">
                                        <p:cTn id="29" dur="500" autoRev="1" fill="hold"/>
                                        <p:tgtEl>
                                          <p:spTgt spid="48131">
                                            <p:txEl>
                                              <p:pRg st="4" end="4"/>
                                            </p:txEl>
                                          </p:spTgt>
                                        </p:tgtEl>
                                        <p:attrNameLst>
                                          <p:attrName>style.color</p:attrName>
                                        </p:attrNameLst>
                                      </p:cBhvr>
                                      <p:to>
                                        <a:schemeClr val="bg1"/>
                                      </p:to>
                                    </p:animClr>
                                    <p:animClr clrSpc="rgb" dir="cw">
                                      <p:cBhvr>
                                        <p:cTn id="30" dur="500" autoRev="1" fill="hold"/>
                                        <p:tgtEl>
                                          <p:spTgt spid="48131">
                                            <p:txEl>
                                              <p:pRg st="4" end="4"/>
                                            </p:txEl>
                                          </p:spTgt>
                                        </p:tgtEl>
                                        <p:attrNameLst>
                                          <p:attrName>fillcolor</p:attrName>
                                        </p:attrNameLst>
                                      </p:cBhvr>
                                      <p:to>
                                        <a:schemeClr val="bg1"/>
                                      </p:to>
                                    </p:animClr>
                                    <p:set>
                                      <p:cBhvr>
                                        <p:cTn id="31" dur="500" autoRev="1" fill="hold"/>
                                        <p:tgtEl>
                                          <p:spTgt spid="48131">
                                            <p:txEl>
                                              <p:pRg st="4" end="4"/>
                                            </p:txEl>
                                          </p:spTgt>
                                        </p:tgtEl>
                                        <p:attrNameLst>
                                          <p:attrName>fill.type</p:attrName>
                                        </p:attrNameLst>
                                      </p:cBhvr>
                                      <p:to>
                                        <p:strVal val="solid"/>
                                      </p:to>
                                    </p:set>
                                    <p:set>
                                      <p:cBhvr>
                                        <p:cTn id="32" dur="500" autoRev="1" fill="hold"/>
                                        <p:tgtEl>
                                          <p:spTgt spid="48131">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p:txBody>
          <a:bodyPr/>
          <a:lstStyle/>
          <a:p>
            <a:pPr>
              <a:lnSpc>
                <a:spcPct val="90000"/>
              </a:lnSpc>
              <a:buFontTx/>
              <a:buNone/>
            </a:pPr>
            <a:r>
              <a:rPr lang="tr-TR" sz="2800">
                <a:solidFill>
                  <a:srgbClr val="FF0000"/>
                </a:solidFill>
              </a:rPr>
              <a:t>"Aile içinde şiddetten kurtuluş yoktur." </a:t>
            </a:r>
            <a:br>
              <a:rPr lang="tr-TR" sz="2800">
                <a:solidFill>
                  <a:srgbClr val="FF0000"/>
                </a:solidFill>
              </a:rPr>
            </a:br>
            <a:endParaRPr lang="tr-TR" sz="2800">
              <a:solidFill>
                <a:srgbClr val="FF0000"/>
              </a:solidFill>
            </a:endParaRPr>
          </a:p>
          <a:p>
            <a:pPr>
              <a:lnSpc>
                <a:spcPct val="90000"/>
              </a:lnSpc>
              <a:buFontTx/>
              <a:buNone/>
            </a:pPr>
            <a:r>
              <a:rPr lang="tr-TR" sz="2800" b="1">
                <a:solidFill>
                  <a:srgbClr val="000099"/>
                </a:solidFill>
              </a:rPr>
              <a:t>GERÇEK:</a:t>
            </a:r>
            <a:r>
              <a:rPr lang="tr-TR" sz="2800">
                <a:solidFill>
                  <a:srgbClr val="000099"/>
                </a:solidFill>
              </a:rPr>
              <a:t> </a:t>
            </a:r>
          </a:p>
          <a:p>
            <a:pPr>
              <a:lnSpc>
                <a:spcPct val="90000"/>
              </a:lnSpc>
              <a:buFontTx/>
              <a:buNone/>
            </a:pPr>
            <a:r>
              <a:rPr lang="tr-TR" sz="2800"/>
              <a:t>		Aile içinde şiddet gören kişiler yasalar tarafından korunmaktadır. Şiddete uğrayanlar kendi güçlerini fark ettiklerinde, toplumda ve çevrelerinde var olan kaynaklardan (akrabalar, arkadaşlar, komşular, adli makamlar, kadın sığınma evleri, danışmanlık merkezleri) destek alabilirler.</a:t>
            </a:r>
            <a:br>
              <a:rPr lang="tr-TR" sz="2800"/>
            </a:br>
            <a:endParaRPr lang="tr-TR" sz="2800"/>
          </a:p>
        </p:txBody>
      </p:sp>
      <p:sp>
        <p:nvSpPr>
          <p:cNvPr id="49158" name="Rectangle 6"/>
          <p:cNvSpPr>
            <a:spLocks noChangeArrowheads="1"/>
          </p:cNvSpPr>
          <p:nvPr/>
        </p:nvSpPr>
        <p:spPr bwMode="auto">
          <a:xfrm>
            <a:off x="673100" y="490538"/>
            <a:ext cx="8229600" cy="1143000"/>
          </a:xfrm>
          <a:prstGeom prst="rect">
            <a:avLst/>
          </a:prstGeom>
          <a:noFill/>
          <a:ln w="9525">
            <a:noFill/>
            <a:miter lim="800000"/>
            <a:headEnd/>
            <a:tailEnd/>
          </a:ln>
          <a:effectLst/>
        </p:spPr>
        <p:txBody>
          <a:bodyPr anchor="ctr"/>
          <a:lstStyle/>
          <a:p>
            <a:pPr algn="ctr"/>
            <a:r>
              <a:rPr lang="tr-TR" sz="4400" b="1" u="sng">
                <a:solidFill>
                  <a:schemeClr val="tx2"/>
                </a:solidFill>
              </a:rPr>
              <a:t>YANLIŞ İNANIŞ: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49158"/>
                                        </p:tgtEl>
                                        <p:attrNameLst>
                                          <p:attrName>ppt_x</p:attrName>
                                          <p:attrName>ppt_y</p:attrName>
                                        </p:attrNameLst>
                                      </p:cBhvr>
                                    </p:animMotion>
                                  </p:childTnLst>
                                </p:cTn>
                              </p:par>
                            </p:childTnLst>
                          </p:cTn>
                        </p:par>
                        <p:par>
                          <p:cTn id="7" fill="hold">
                            <p:stCondLst>
                              <p:cond delay="2000"/>
                            </p:stCondLst>
                            <p:childTnLst>
                              <p:par>
                                <p:cTn id="8" presetID="36" presetClass="emph" presetSubtype="0" repeatCount="indefinite" fill="hold" nodeType="afterEffect">
                                  <p:stCondLst>
                                    <p:cond delay="0"/>
                                  </p:stCondLst>
                                  <p:endCondLst>
                                    <p:cond evt="onNext" delay="0">
                                      <p:tgtEl>
                                        <p:sldTgt/>
                                      </p:tgtEl>
                                    </p:cond>
                                  </p:endCondLst>
                                  <p:iterate type="lt">
                                    <p:tmPct val="10000"/>
                                  </p:iterate>
                                  <p:childTnLst>
                                    <p:animScale>
                                      <p:cBhvr>
                                        <p:cTn id="9" dur="500" autoRev="1" fill="hold">
                                          <p:stCondLst>
                                            <p:cond delay="0"/>
                                          </p:stCondLst>
                                        </p:cTn>
                                        <p:tgtEl>
                                          <p:spTgt spid="49155">
                                            <p:txEl>
                                              <p:pRg st="0" end="0"/>
                                            </p:txEl>
                                          </p:spTgt>
                                        </p:tgtEl>
                                      </p:cBhvr>
                                      <p:to x="80000" y="100000"/>
                                    </p:animScale>
                                    <p:anim by="(#ppt_w*0.10)" calcmode="lin" valueType="num">
                                      <p:cBhvr>
                                        <p:cTn id="10" dur="500" autoRev="1" fill="hold">
                                          <p:stCondLst>
                                            <p:cond delay="0"/>
                                          </p:stCondLst>
                                        </p:cTn>
                                        <p:tgtEl>
                                          <p:spTgt spid="49155">
                                            <p:txEl>
                                              <p:pRg st="0" end="0"/>
                                            </p:txEl>
                                          </p:spTgt>
                                        </p:tgtEl>
                                        <p:attrNameLst>
                                          <p:attrName>ppt_x</p:attrName>
                                        </p:attrNameLst>
                                      </p:cBhvr>
                                    </p:anim>
                                    <p:anim by="(-#ppt_w*0.10)" calcmode="lin" valueType="num">
                                      <p:cBhvr>
                                        <p:cTn id="11" dur="500" autoRev="1" fill="hold">
                                          <p:stCondLst>
                                            <p:cond delay="0"/>
                                          </p:stCondLst>
                                        </p:cTn>
                                        <p:tgtEl>
                                          <p:spTgt spid="49155">
                                            <p:txEl>
                                              <p:pRg st="0" end="0"/>
                                            </p:txEl>
                                          </p:spTgt>
                                        </p:tgtEl>
                                        <p:attrNameLst>
                                          <p:attrName>ppt_y</p:attrName>
                                        </p:attrNameLst>
                                      </p:cBhvr>
                                    </p:anim>
                                    <p:animRot by="-480000">
                                      <p:cBhvr>
                                        <p:cTn id="12" dur="500" autoRev="1" fill="hold">
                                          <p:stCondLst>
                                            <p:cond delay="0"/>
                                          </p:stCondLst>
                                        </p:cTn>
                                        <p:tgtEl>
                                          <p:spTgt spid="49155">
                                            <p:txEl>
                                              <p:pRg st="0" end="0"/>
                                            </p:txEl>
                                          </p:spTgt>
                                        </p:tgtEl>
                                        <p:attrNameLst>
                                          <p:attrName>r</p:attrName>
                                        </p:attrNameLst>
                                      </p:cBhvr>
                                    </p:animRot>
                                  </p:childTnLst>
                                </p:cTn>
                              </p:par>
                              <p:par>
                                <p:cTn id="13" presetID="27" presetClass="emph" presetSubtype="0" repeatCount="indefinite" fill="hold" nodeType="withEffect">
                                  <p:stCondLst>
                                    <p:cond delay="0"/>
                                  </p:stCondLst>
                                  <p:endCondLst>
                                    <p:cond evt="onNext" delay="0">
                                      <p:tgtEl>
                                        <p:sldTgt/>
                                      </p:tgtEl>
                                    </p:cond>
                                  </p:endCondLst>
                                  <p:childTnLst>
                                    <p:animClr clrSpc="rgb" dir="cw">
                                      <p:cBhvr override="childStyle">
                                        <p:cTn id="14" dur="500" autoRev="1" fill="hold"/>
                                        <p:tgtEl>
                                          <p:spTgt spid="49155">
                                            <p:txEl>
                                              <p:pRg st="1" end="1"/>
                                            </p:txEl>
                                          </p:spTgt>
                                        </p:tgtEl>
                                        <p:attrNameLst>
                                          <p:attrName>style.color</p:attrName>
                                        </p:attrNameLst>
                                      </p:cBhvr>
                                      <p:to>
                                        <a:schemeClr val="bg1"/>
                                      </p:to>
                                    </p:animClr>
                                    <p:animClr clrSpc="rgb" dir="cw">
                                      <p:cBhvr>
                                        <p:cTn id="15" dur="500" autoRev="1" fill="hold"/>
                                        <p:tgtEl>
                                          <p:spTgt spid="49155">
                                            <p:txEl>
                                              <p:pRg st="1" end="1"/>
                                            </p:txEl>
                                          </p:spTgt>
                                        </p:tgtEl>
                                        <p:attrNameLst>
                                          <p:attrName>fillcolor</p:attrName>
                                        </p:attrNameLst>
                                      </p:cBhvr>
                                      <p:to>
                                        <a:schemeClr val="bg1"/>
                                      </p:to>
                                    </p:animClr>
                                    <p:set>
                                      <p:cBhvr>
                                        <p:cTn id="16" dur="500" autoRev="1" fill="hold"/>
                                        <p:tgtEl>
                                          <p:spTgt spid="49155">
                                            <p:txEl>
                                              <p:pRg st="1" end="1"/>
                                            </p:txEl>
                                          </p:spTgt>
                                        </p:tgtEl>
                                        <p:attrNameLst>
                                          <p:attrName>fill.type</p:attrName>
                                        </p:attrNameLst>
                                      </p:cBhvr>
                                      <p:to>
                                        <p:strVal val="solid"/>
                                      </p:to>
                                    </p:set>
                                    <p:set>
                                      <p:cBhvr>
                                        <p:cTn id="17" dur="500" autoRev="1" fill="hold"/>
                                        <p:tgtEl>
                                          <p:spTgt spid="49155">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549275"/>
            <a:ext cx="8229600" cy="4525963"/>
          </a:xfrm>
        </p:spPr>
        <p:txBody>
          <a:bodyPr/>
          <a:lstStyle/>
          <a:p>
            <a:pPr algn="ctr">
              <a:buFontTx/>
              <a:buNone/>
            </a:pPr>
            <a:r>
              <a:rPr lang="tr-TR" sz="6600" b="1">
                <a:latin typeface="Bodoni MT Poster Compressed" pitchFamily="18" charset="-94"/>
              </a:rPr>
              <a:t>AİLE İÇİ ŞİDDETTİN </a:t>
            </a:r>
          </a:p>
          <a:p>
            <a:pPr algn="ctr">
              <a:buFontTx/>
              <a:buNone/>
            </a:pPr>
            <a:r>
              <a:rPr lang="tr-TR" sz="6600" b="1">
                <a:latin typeface="Bodoni MT Poster Compressed" pitchFamily="18" charset="-94"/>
              </a:rPr>
              <a:t>ÇOCUĞUM ÜZERİNDEKİ </a:t>
            </a:r>
          </a:p>
          <a:p>
            <a:pPr algn="ctr">
              <a:buFontTx/>
              <a:buNone/>
            </a:pPr>
            <a:r>
              <a:rPr lang="tr-TR" sz="6600" b="1">
                <a:latin typeface="Bodoni MT Poster Compressed" pitchFamily="18" charset="-94"/>
              </a:rPr>
              <a:t>ETKİLERİNİ AZALTMAK İÇİN </a:t>
            </a:r>
          </a:p>
          <a:p>
            <a:pPr algn="ctr">
              <a:buFontTx/>
              <a:buNone/>
            </a:pPr>
            <a:r>
              <a:rPr lang="tr-TR" sz="6600" b="1">
                <a:latin typeface="Bodoni MT Poster Compressed" pitchFamily="18" charset="-94"/>
              </a:rPr>
              <a:t>NE YAPABİLİRİM ?</a:t>
            </a:r>
            <a:r>
              <a:rPr lang="tr-TR" sz="6600">
                <a:latin typeface="Bodoni MT Poster Compressed" pitchFamily="18" charset="-94"/>
              </a:rPr>
              <a:t/>
            </a:r>
            <a:br>
              <a:rPr lang="tr-TR" sz="6600">
                <a:latin typeface="Bodoni MT Poster Compressed" pitchFamily="18" charset="-94"/>
              </a:rPr>
            </a:br>
            <a:endParaRPr lang="tr-TR" sz="6600">
              <a:latin typeface="Bodoni MT Poster Compressed" pitchFamily="18" charset="-94"/>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tr-TR" sz="2800" b="1">
                <a:solidFill>
                  <a:srgbClr val="00CC00"/>
                </a:solidFill>
                <a:latin typeface="Bodoni MT Poster Compressed" pitchFamily="18" charset="-94"/>
              </a:rPr>
              <a:t>AİLE İÇİ ŞİDDETTİN </a:t>
            </a:r>
            <a:br>
              <a:rPr lang="tr-TR" sz="2800" b="1">
                <a:solidFill>
                  <a:srgbClr val="00CC00"/>
                </a:solidFill>
                <a:latin typeface="Bodoni MT Poster Compressed" pitchFamily="18" charset="-94"/>
              </a:rPr>
            </a:br>
            <a:r>
              <a:rPr lang="tr-TR" sz="2800" b="1">
                <a:solidFill>
                  <a:srgbClr val="00CC00"/>
                </a:solidFill>
                <a:latin typeface="Bodoni MT Poster Compressed" pitchFamily="18" charset="-94"/>
              </a:rPr>
              <a:t>ÇOCUĞUM ÜZERİNDEKİ ETKİLERİNİ AZALTMAK İÇİN </a:t>
            </a:r>
            <a:r>
              <a:rPr lang="tr-TR" sz="2800" b="1" u="sng">
                <a:solidFill>
                  <a:srgbClr val="00CC00"/>
                </a:solidFill>
                <a:latin typeface="Bodoni MT Poster Compressed" pitchFamily="18" charset="-94"/>
              </a:rPr>
              <a:t>NE YAPABİLİRİM</a:t>
            </a:r>
            <a:r>
              <a:rPr lang="tr-TR" sz="2800" b="1">
                <a:solidFill>
                  <a:srgbClr val="00CC00"/>
                </a:solidFill>
                <a:latin typeface="Bodoni MT Poster Compressed" pitchFamily="18" charset="-94"/>
              </a:rPr>
              <a:t> ?</a:t>
            </a:r>
            <a:endParaRPr lang="tr-TR" sz="2800">
              <a:solidFill>
                <a:srgbClr val="00CC00"/>
              </a:solidFill>
              <a:latin typeface="Bodoni MT Poster Compressed" pitchFamily="18" charset="-94"/>
            </a:endParaRPr>
          </a:p>
        </p:txBody>
      </p:sp>
      <p:sp>
        <p:nvSpPr>
          <p:cNvPr id="52227" name="Rectangle 3"/>
          <p:cNvSpPr>
            <a:spLocks noGrp="1" noChangeArrowheads="1"/>
          </p:cNvSpPr>
          <p:nvPr>
            <p:ph type="body" idx="1"/>
          </p:nvPr>
        </p:nvSpPr>
        <p:spPr/>
        <p:txBody>
          <a:bodyPr/>
          <a:lstStyle/>
          <a:p>
            <a:pPr>
              <a:lnSpc>
                <a:spcPct val="80000"/>
              </a:lnSpc>
            </a:pPr>
            <a:r>
              <a:rPr lang="tr-TR" sz="2800" b="1">
                <a:solidFill>
                  <a:srgbClr val="FF0066"/>
                </a:solidFill>
              </a:rPr>
              <a:t>Çocuğunuzun her şeyin farkında olduğunu bilin</a:t>
            </a:r>
          </a:p>
          <a:p>
            <a:pPr>
              <a:lnSpc>
                <a:spcPct val="80000"/>
              </a:lnSpc>
            </a:pPr>
            <a:r>
              <a:rPr lang="tr-TR" sz="2800" b="1">
                <a:solidFill>
                  <a:srgbClr val="FF0066"/>
                </a:solidFill>
              </a:rPr>
              <a:t>Çocuğunuzla şiddeti konuşun</a:t>
            </a:r>
          </a:p>
          <a:p>
            <a:pPr>
              <a:lnSpc>
                <a:spcPct val="80000"/>
              </a:lnSpc>
            </a:pPr>
            <a:r>
              <a:rPr lang="tr-TR" sz="2800" b="1">
                <a:solidFill>
                  <a:srgbClr val="FF0066"/>
                </a:solidFill>
              </a:rPr>
              <a:t>Onu dinleyin ve duygularını kabul edin</a:t>
            </a:r>
          </a:p>
          <a:p>
            <a:pPr>
              <a:lnSpc>
                <a:spcPct val="80000"/>
              </a:lnSpc>
            </a:pPr>
            <a:r>
              <a:rPr lang="tr-TR" sz="2800" b="1">
                <a:solidFill>
                  <a:srgbClr val="FF0066"/>
                </a:solidFill>
              </a:rPr>
              <a:t>Çocuğunuza şiddet kullanmamayı öğretin</a:t>
            </a:r>
          </a:p>
          <a:p>
            <a:pPr>
              <a:lnSpc>
                <a:spcPct val="80000"/>
              </a:lnSpc>
            </a:pPr>
            <a:r>
              <a:rPr lang="tr-TR" sz="2800" b="1">
                <a:solidFill>
                  <a:srgbClr val="FF0066"/>
                </a:solidFill>
              </a:rPr>
              <a:t>Çocuğu aracı olarak kullanmayın</a:t>
            </a:r>
          </a:p>
          <a:p>
            <a:pPr>
              <a:lnSpc>
                <a:spcPct val="80000"/>
              </a:lnSpc>
            </a:pPr>
            <a:r>
              <a:rPr lang="tr-TR" sz="2800" b="1">
                <a:solidFill>
                  <a:srgbClr val="FF0066"/>
                </a:solidFill>
              </a:rPr>
              <a:t>Güven verin</a:t>
            </a:r>
          </a:p>
          <a:p>
            <a:pPr>
              <a:lnSpc>
                <a:spcPct val="80000"/>
              </a:lnSpc>
            </a:pPr>
            <a:r>
              <a:rPr lang="tr-TR" sz="2800" b="1">
                <a:solidFill>
                  <a:srgbClr val="FF0066"/>
                </a:solidFill>
              </a:rPr>
              <a:t>Gerektiğinde çocuğunuzun öğretmeni ile konuşun</a:t>
            </a:r>
          </a:p>
          <a:p>
            <a:pPr>
              <a:lnSpc>
                <a:spcPct val="80000"/>
              </a:lnSpc>
            </a:pPr>
            <a:r>
              <a:rPr lang="tr-TR" sz="2800" b="1">
                <a:solidFill>
                  <a:srgbClr val="FF0066"/>
                </a:solidFill>
              </a:rPr>
              <a:t>Korunmayı öğretin</a:t>
            </a:r>
            <a:endParaRPr lang="tr-T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afterEffect">
                                  <p:stCondLst>
                                    <p:cond delay="0"/>
                                  </p:stCondLst>
                                  <p:endCondLst>
                                    <p:cond evt="onNext" delay="0">
                                      <p:tgtEl>
                                        <p:sldTgt/>
                                      </p:tgtEl>
                                    </p:cond>
                                  </p:endCondLst>
                                  <p:childTnLst>
                                    <p:animClr clrSpc="rgb" dir="cw">
                                      <p:cBhvr override="childStyle">
                                        <p:cTn id="6" dur="2000" fill="hold"/>
                                        <p:tgtEl>
                                          <p:spTgt spid="52227">
                                            <p:txEl>
                                              <p:pRg st="0" end="0"/>
                                            </p:txEl>
                                          </p:spTgt>
                                        </p:tgtEl>
                                        <p:attrNameLst>
                                          <p:attrName>style.color</p:attrName>
                                        </p:attrNameLst>
                                      </p:cBhvr>
                                      <p:to>
                                        <a:schemeClr val="accent2"/>
                                      </p:to>
                                    </p:animClr>
                                  </p:childTnLst>
                                </p:cTn>
                              </p:par>
                            </p:childTnLst>
                          </p:cTn>
                        </p:par>
                        <p:par>
                          <p:cTn id="7" fill="hold">
                            <p:stCondLst>
                              <p:cond delay="2000"/>
                            </p:stCondLst>
                            <p:childTnLst>
                              <p:par>
                                <p:cTn id="8" presetID="3" presetClass="emph" presetSubtype="2" repeatCount="indefinite" fill="hold" nodeType="afterEffect">
                                  <p:stCondLst>
                                    <p:cond delay="0"/>
                                  </p:stCondLst>
                                  <p:endCondLst>
                                    <p:cond evt="onNext" delay="0">
                                      <p:tgtEl>
                                        <p:sldTgt/>
                                      </p:tgtEl>
                                    </p:cond>
                                  </p:endCondLst>
                                  <p:childTnLst>
                                    <p:animClr clrSpc="rgb" dir="cw">
                                      <p:cBhvr override="childStyle">
                                        <p:cTn id="9" dur="2000" fill="hold"/>
                                        <p:tgtEl>
                                          <p:spTgt spid="52227">
                                            <p:txEl>
                                              <p:pRg st="1" end="1"/>
                                            </p:txEl>
                                          </p:spTgt>
                                        </p:tgtEl>
                                        <p:attrNameLst>
                                          <p:attrName>style.color</p:attrName>
                                        </p:attrNameLst>
                                      </p:cBhvr>
                                      <p:to>
                                        <a:schemeClr val="accent2"/>
                                      </p:to>
                                    </p:animClr>
                                  </p:childTnLst>
                                </p:cTn>
                              </p:par>
                            </p:childTnLst>
                          </p:cTn>
                        </p:par>
                        <p:par>
                          <p:cTn id="10" fill="hold">
                            <p:stCondLst>
                              <p:cond delay="4000"/>
                            </p:stCondLst>
                            <p:childTnLst>
                              <p:par>
                                <p:cTn id="11" presetID="3" presetClass="emph" presetSubtype="2" repeatCount="indefinite" fill="hold" nodeType="afterEffect">
                                  <p:stCondLst>
                                    <p:cond delay="0"/>
                                  </p:stCondLst>
                                  <p:endCondLst>
                                    <p:cond evt="onNext" delay="0">
                                      <p:tgtEl>
                                        <p:sldTgt/>
                                      </p:tgtEl>
                                    </p:cond>
                                  </p:endCondLst>
                                  <p:childTnLst>
                                    <p:animClr clrSpc="rgb" dir="cw">
                                      <p:cBhvr override="childStyle">
                                        <p:cTn id="12" dur="2000" fill="hold"/>
                                        <p:tgtEl>
                                          <p:spTgt spid="52227">
                                            <p:txEl>
                                              <p:pRg st="2" end="2"/>
                                            </p:txEl>
                                          </p:spTgt>
                                        </p:tgtEl>
                                        <p:attrNameLst>
                                          <p:attrName>style.color</p:attrName>
                                        </p:attrNameLst>
                                      </p:cBhvr>
                                      <p:to>
                                        <a:schemeClr val="accent2"/>
                                      </p:to>
                                    </p:animClr>
                                  </p:childTnLst>
                                </p:cTn>
                              </p:par>
                            </p:childTnLst>
                          </p:cTn>
                        </p:par>
                        <p:par>
                          <p:cTn id="13" fill="hold">
                            <p:stCondLst>
                              <p:cond delay="6000"/>
                            </p:stCondLst>
                            <p:childTnLst>
                              <p:par>
                                <p:cTn id="14" presetID="3" presetClass="emph" presetSubtype="2" repeatCount="indefinite" fill="hold" nodeType="afterEffect">
                                  <p:stCondLst>
                                    <p:cond delay="0"/>
                                  </p:stCondLst>
                                  <p:endCondLst>
                                    <p:cond evt="onNext" delay="0">
                                      <p:tgtEl>
                                        <p:sldTgt/>
                                      </p:tgtEl>
                                    </p:cond>
                                  </p:endCondLst>
                                  <p:childTnLst>
                                    <p:animClr clrSpc="rgb" dir="cw">
                                      <p:cBhvr override="childStyle">
                                        <p:cTn id="15" dur="2000" fill="hold"/>
                                        <p:tgtEl>
                                          <p:spTgt spid="52227">
                                            <p:txEl>
                                              <p:pRg st="3" end="3"/>
                                            </p:txEl>
                                          </p:spTgt>
                                        </p:tgtEl>
                                        <p:attrNameLst>
                                          <p:attrName>style.color</p:attrName>
                                        </p:attrNameLst>
                                      </p:cBhvr>
                                      <p:to>
                                        <a:schemeClr val="accent2"/>
                                      </p:to>
                                    </p:animClr>
                                  </p:childTnLst>
                                </p:cTn>
                              </p:par>
                            </p:childTnLst>
                          </p:cTn>
                        </p:par>
                        <p:par>
                          <p:cTn id="16" fill="hold">
                            <p:stCondLst>
                              <p:cond delay="8000"/>
                            </p:stCondLst>
                            <p:childTnLst>
                              <p:par>
                                <p:cTn id="17" presetID="3" presetClass="emph" presetSubtype="2" repeatCount="indefinite" fill="hold" nodeType="afterEffect">
                                  <p:stCondLst>
                                    <p:cond delay="0"/>
                                  </p:stCondLst>
                                  <p:endCondLst>
                                    <p:cond evt="onNext" delay="0">
                                      <p:tgtEl>
                                        <p:sldTgt/>
                                      </p:tgtEl>
                                    </p:cond>
                                  </p:endCondLst>
                                  <p:childTnLst>
                                    <p:animClr clrSpc="rgb" dir="cw">
                                      <p:cBhvr override="childStyle">
                                        <p:cTn id="18" dur="2000" fill="hold"/>
                                        <p:tgtEl>
                                          <p:spTgt spid="52227">
                                            <p:txEl>
                                              <p:pRg st="4" end="4"/>
                                            </p:txEl>
                                          </p:spTgt>
                                        </p:tgtEl>
                                        <p:attrNameLst>
                                          <p:attrName>style.color</p:attrName>
                                        </p:attrNameLst>
                                      </p:cBhvr>
                                      <p:to>
                                        <a:schemeClr val="accent2"/>
                                      </p:to>
                                    </p:animClr>
                                  </p:childTnLst>
                                </p:cTn>
                              </p:par>
                            </p:childTnLst>
                          </p:cTn>
                        </p:par>
                        <p:par>
                          <p:cTn id="19" fill="hold">
                            <p:stCondLst>
                              <p:cond delay="10000"/>
                            </p:stCondLst>
                            <p:childTnLst>
                              <p:par>
                                <p:cTn id="20" presetID="3" presetClass="emph" presetSubtype="2" repeatCount="indefinite" fill="hold" nodeType="afterEffect">
                                  <p:stCondLst>
                                    <p:cond delay="0"/>
                                  </p:stCondLst>
                                  <p:endCondLst>
                                    <p:cond evt="onNext" delay="0">
                                      <p:tgtEl>
                                        <p:sldTgt/>
                                      </p:tgtEl>
                                    </p:cond>
                                  </p:endCondLst>
                                  <p:childTnLst>
                                    <p:animClr clrSpc="rgb" dir="cw">
                                      <p:cBhvr override="childStyle">
                                        <p:cTn id="21" dur="2000" fill="hold"/>
                                        <p:tgtEl>
                                          <p:spTgt spid="52227">
                                            <p:txEl>
                                              <p:pRg st="5" end="5"/>
                                            </p:txEl>
                                          </p:spTgt>
                                        </p:tgtEl>
                                        <p:attrNameLst>
                                          <p:attrName>style.color</p:attrName>
                                        </p:attrNameLst>
                                      </p:cBhvr>
                                      <p:to>
                                        <a:schemeClr val="accent2"/>
                                      </p:to>
                                    </p:animClr>
                                  </p:childTnLst>
                                </p:cTn>
                              </p:par>
                            </p:childTnLst>
                          </p:cTn>
                        </p:par>
                        <p:par>
                          <p:cTn id="22" fill="hold">
                            <p:stCondLst>
                              <p:cond delay="12000"/>
                            </p:stCondLst>
                            <p:childTnLst>
                              <p:par>
                                <p:cTn id="23" presetID="3" presetClass="emph" presetSubtype="2" repeatCount="indefinite" fill="hold" nodeType="afterEffect">
                                  <p:stCondLst>
                                    <p:cond delay="0"/>
                                  </p:stCondLst>
                                  <p:endCondLst>
                                    <p:cond evt="onNext" delay="0">
                                      <p:tgtEl>
                                        <p:sldTgt/>
                                      </p:tgtEl>
                                    </p:cond>
                                  </p:endCondLst>
                                  <p:childTnLst>
                                    <p:animClr clrSpc="rgb" dir="cw">
                                      <p:cBhvr override="childStyle">
                                        <p:cTn id="24" dur="2000" fill="hold"/>
                                        <p:tgtEl>
                                          <p:spTgt spid="52227">
                                            <p:txEl>
                                              <p:pRg st="7" end="7"/>
                                            </p:txEl>
                                          </p:spTgt>
                                        </p:tgtEl>
                                        <p:attrNameLst>
                                          <p:attrName>style.color</p:attrName>
                                        </p:attrNameLst>
                                      </p:cBhvr>
                                      <p:to>
                                        <a:schemeClr val="accent2"/>
                                      </p:to>
                                    </p:animClr>
                                  </p:childTnLst>
                                </p:cTn>
                              </p:par>
                            </p:childTnLst>
                          </p:cTn>
                        </p:par>
                        <p:par>
                          <p:cTn id="25" fill="hold">
                            <p:stCondLst>
                              <p:cond delay="14000"/>
                            </p:stCondLst>
                            <p:childTnLst>
                              <p:par>
                                <p:cTn id="26" presetID="3" presetClass="emph" presetSubtype="2" repeatCount="indefinite" fill="hold" nodeType="afterEffect">
                                  <p:stCondLst>
                                    <p:cond delay="0"/>
                                  </p:stCondLst>
                                  <p:endCondLst>
                                    <p:cond evt="onNext" delay="0">
                                      <p:tgtEl>
                                        <p:sldTgt/>
                                      </p:tgtEl>
                                    </p:cond>
                                  </p:endCondLst>
                                  <p:childTnLst>
                                    <p:animClr clrSpc="rgb" dir="cw">
                                      <p:cBhvr override="childStyle">
                                        <p:cTn id="27" dur="2000" fill="hold"/>
                                        <p:tgtEl>
                                          <p:spTgt spid="52227">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tr-TR" b="1"/>
              <a:t>ŞİDDET GÖRÜYORSANIZ</a:t>
            </a:r>
          </a:p>
        </p:txBody>
      </p:sp>
      <p:sp>
        <p:nvSpPr>
          <p:cNvPr id="66563" name="Rectangle 3"/>
          <p:cNvSpPr>
            <a:spLocks noGrp="1" noChangeArrowheads="1"/>
          </p:cNvSpPr>
          <p:nvPr>
            <p:ph type="body" idx="1"/>
          </p:nvPr>
        </p:nvSpPr>
        <p:spPr/>
        <p:txBody>
          <a:bodyPr/>
          <a:lstStyle/>
          <a:p>
            <a:pPr algn="ctr">
              <a:buFontTx/>
              <a:buNone/>
            </a:pPr>
            <a:r>
              <a:rPr lang="tr-TR" b="1"/>
              <a:t>Haklarınız var</a:t>
            </a:r>
          </a:p>
          <a:p>
            <a:pPr>
              <a:buFontTx/>
              <a:buNone/>
            </a:pPr>
            <a:r>
              <a:rPr lang="tr-TR"/>
              <a:t>		</a:t>
            </a:r>
          </a:p>
          <a:p>
            <a:pPr>
              <a:buFontTx/>
              <a:buNone/>
            </a:pPr>
            <a:r>
              <a:rPr lang="tr-TR"/>
              <a:t>		</a:t>
            </a:r>
          </a:p>
          <a:p>
            <a:pPr>
              <a:buFontTx/>
              <a:buNone/>
            </a:pPr>
            <a:r>
              <a:rPr lang="tr-T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993775"/>
          </a:xfrm>
        </p:spPr>
        <p:txBody>
          <a:bodyPr/>
          <a:lstStyle/>
          <a:p>
            <a:pPr algn="l"/>
            <a:r>
              <a:rPr lang="tr-TR" sz="3600" u="sng">
                <a:solidFill>
                  <a:srgbClr val="FF0000"/>
                </a:solidFill>
              </a:rPr>
              <a:t>YASAL HAKLARINIZ:</a:t>
            </a:r>
            <a:r>
              <a:rPr lang="tr-TR" sz="3600"/>
              <a:t/>
            </a:r>
            <a:br>
              <a:rPr lang="tr-TR" sz="3600"/>
            </a:br>
            <a:r>
              <a:rPr lang="tr-TR" sz="3600"/>
              <a:t>Ailenin Korunmasına Dair Kanun</a:t>
            </a:r>
          </a:p>
        </p:txBody>
      </p:sp>
      <p:sp>
        <p:nvSpPr>
          <p:cNvPr id="67587" name="Rectangle 3"/>
          <p:cNvSpPr>
            <a:spLocks noGrp="1" noChangeArrowheads="1"/>
          </p:cNvSpPr>
          <p:nvPr>
            <p:ph type="body" idx="1"/>
          </p:nvPr>
        </p:nvSpPr>
        <p:spPr>
          <a:xfrm>
            <a:off x="457200" y="1341438"/>
            <a:ext cx="8229600" cy="4525962"/>
          </a:xfrm>
        </p:spPr>
        <p:txBody>
          <a:bodyPr/>
          <a:lstStyle/>
          <a:p>
            <a:pPr marL="609600" indent="-609600">
              <a:lnSpc>
                <a:spcPct val="80000"/>
              </a:lnSpc>
              <a:buFontTx/>
              <a:buNone/>
            </a:pPr>
            <a:r>
              <a:rPr lang="tr-TR" sz="1200"/>
              <a:t>		Aile içi şiddete maruz kalan eş veya aile bireylerinden biri ya da olaya tanık olan 3. bir kişi Polise, Aile Mahkemesine veya Savcılığa başvurabilir. (Başvuru için harç ödemek gerekli değildir). Polis veya savcılığa başvurulduğu takdirde olay Aile Mahkemesine yönlendirilir.</a:t>
            </a:r>
            <a:br>
              <a:rPr lang="tr-TR" sz="1200"/>
            </a:br>
            <a:r>
              <a:rPr lang="tr-TR" sz="1200"/>
              <a:t>	Başvuru üzerine Aile Mahkemesi Hakimi olayın niteliklerini göz önünde bulundurarak Kanunda yazılı tedbirlerin birine, birkaçına veya hepsine birden gecikmeksizin hükmeder.</a:t>
            </a:r>
            <a:br>
              <a:rPr lang="tr-TR" sz="1200"/>
            </a:br>
            <a:r>
              <a:rPr lang="tr-TR" sz="1200"/>
              <a:t/>
            </a:r>
            <a:br>
              <a:rPr lang="tr-TR" sz="1200"/>
            </a:br>
            <a:r>
              <a:rPr lang="tr-TR" sz="1200"/>
              <a:t> </a:t>
            </a:r>
            <a:r>
              <a:rPr lang="tr-TR" sz="1200" b="1"/>
              <a:t>Bu tedbirler, kusurlu eşin;</a:t>
            </a:r>
            <a:endParaRPr lang="tr-TR" sz="1200"/>
          </a:p>
          <a:p>
            <a:pPr marL="609600" indent="-609600">
              <a:lnSpc>
                <a:spcPct val="80000"/>
              </a:lnSpc>
              <a:buFontTx/>
              <a:buNone/>
            </a:pPr>
            <a:r>
              <a:rPr lang="tr-TR" sz="1200"/>
              <a:t>           1.   Şiddete veya korkuya yönelik davranışlarda bulunmaması,</a:t>
            </a:r>
          </a:p>
          <a:p>
            <a:pPr marL="990600" lvl="1" indent="-533400">
              <a:lnSpc>
                <a:spcPct val="80000"/>
              </a:lnSpc>
              <a:buFontTx/>
              <a:buNone/>
            </a:pPr>
            <a:r>
              <a:rPr lang="tr-TR" sz="1200"/>
              <a:t>2.	Müşterek evden uzaklaştırılması</a:t>
            </a:r>
          </a:p>
          <a:p>
            <a:pPr marL="990600" lvl="1" indent="-533400">
              <a:lnSpc>
                <a:spcPct val="80000"/>
              </a:lnSpc>
              <a:buFontTx/>
              <a:buNone/>
            </a:pPr>
            <a:r>
              <a:rPr lang="tr-TR" sz="1200"/>
              <a:t>3.	Ev eşyalarına zarar vermemesi,</a:t>
            </a:r>
          </a:p>
          <a:p>
            <a:pPr marL="990600" lvl="1" indent="-533400">
              <a:lnSpc>
                <a:spcPct val="80000"/>
              </a:lnSpc>
              <a:buFontTx/>
              <a:buNone/>
            </a:pPr>
            <a:r>
              <a:rPr lang="tr-TR" sz="1200"/>
              <a:t>4.	Aile bireylerini iletişim vasıtalarıyla rahatsız etmemesi,</a:t>
            </a:r>
          </a:p>
          <a:p>
            <a:pPr marL="990600" lvl="1" indent="-533400">
              <a:lnSpc>
                <a:spcPct val="80000"/>
              </a:lnSpc>
              <a:buFontTx/>
              <a:buNone/>
            </a:pPr>
            <a:r>
              <a:rPr lang="tr-TR" sz="1200"/>
              <a:t>5.	Varsa silah ve benzeri araçlarını zabıtaya teslim etmesi,</a:t>
            </a:r>
          </a:p>
          <a:p>
            <a:pPr marL="990600" lvl="1" indent="-533400">
              <a:lnSpc>
                <a:spcPct val="80000"/>
              </a:lnSpc>
              <a:buFontTx/>
              <a:buAutoNum type="arabicPeriod" startAt="6"/>
            </a:pPr>
            <a:r>
              <a:rPr lang="tr-TR" sz="1200"/>
              <a:t>Alkollü veya uyuşturucu herhangi bir madde kullanmış olarak ortak konuta gelmemesi</a:t>
            </a:r>
          </a:p>
          <a:p>
            <a:pPr marL="990600" lvl="1" indent="-533400">
              <a:lnSpc>
                <a:spcPct val="80000"/>
              </a:lnSpc>
              <a:buFontTx/>
              <a:buNone/>
            </a:pPr>
            <a:r>
              <a:rPr lang="tr-TR" sz="1200"/>
              <a:t/>
            </a:r>
            <a:br>
              <a:rPr lang="tr-TR" sz="1200"/>
            </a:br>
            <a:r>
              <a:rPr lang="tr-TR" sz="1200"/>
              <a:t>Hakim bu tedbirlere en çok 6 ay süre için hükmedebilir.</a:t>
            </a:r>
            <a:br>
              <a:rPr lang="tr-TR" sz="1200"/>
            </a:br>
            <a:r>
              <a:rPr lang="tr-TR" sz="1200"/>
              <a:t/>
            </a:r>
            <a:br>
              <a:rPr lang="tr-TR" sz="1200"/>
            </a:br>
            <a:r>
              <a:rPr lang="tr-TR" sz="1200"/>
              <a:t>Kusurlu eşe, tedbirlere uymazsa tutuklanacaktır.</a:t>
            </a:r>
          </a:p>
          <a:p>
            <a:pPr marL="990600" lvl="1" indent="-533400">
              <a:lnSpc>
                <a:spcPct val="80000"/>
              </a:lnSpc>
              <a:buFontTx/>
              <a:buNone/>
            </a:pPr>
            <a:r>
              <a:rPr lang="tr-TR" sz="1200"/>
              <a:t/>
            </a:r>
            <a:br>
              <a:rPr lang="tr-TR" sz="1200"/>
            </a:br>
            <a:r>
              <a:rPr lang="tr-TR" sz="1200"/>
              <a:t>Hakim, şiddete uğrayanın yaşam düzeyine uygun bir tedbir nafakasına da karar verebilir.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grpId="0" nodeType="afterEffect">
                                  <p:stCondLst>
                                    <p:cond delay="0"/>
                                  </p:stCondLst>
                                  <p:iterate type="lt">
                                    <p:tmPct val="10000"/>
                                  </p:iterate>
                                  <p:childTnLst>
                                    <p:set>
                                      <p:cBhvr override="childStyle">
                                        <p:cTn id="6" dur="250" autoRev="1" fill="hold"/>
                                        <p:tgtEl>
                                          <p:spTgt spid="67586"/>
                                        </p:tgtEl>
                                        <p:attrNameLst>
                                          <p:attrName>style.color</p:attrName>
                                        </p:attrNameLst>
                                      </p:cBhvr>
                                      <p:to>
                                        <p:clrVal>
                                          <a:srgbClr val="0066FF"/>
                                        </p:clrVal>
                                      </p:to>
                                    </p:set>
                                    <p:set>
                                      <p:cBhvr>
                                        <p:cTn id="7" dur="250" autoRev="1" fill="hold"/>
                                        <p:tgtEl>
                                          <p:spTgt spid="67586"/>
                                        </p:tgtEl>
                                        <p:attrNameLst>
                                          <p:attrName>fillcolor</p:attrName>
                                        </p:attrNameLst>
                                      </p:cBhvr>
                                      <p:to>
                                        <p:clrVal>
                                          <a:srgbClr val="0066FF"/>
                                        </p:clrVal>
                                      </p:to>
                                    </p:set>
                                    <p:set>
                                      <p:cBhvr>
                                        <p:cTn id="8" dur="250" autoRev="1" fill="hold"/>
                                        <p:tgtEl>
                                          <p:spTgt spid="675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l"/>
            <a:r>
              <a:rPr lang="tr-TR" sz="4000">
                <a:solidFill>
                  <a:srgbClr val="FF0000"/>
                </a:solidFill>
              </a:rPr>
              <a:t>Tehlikedeyseniz! </a:t>
            </a:r>
            <a:br>
              <a:rPr lang="tr-TR" sz="4000">
                <a:solidFill>
                  <a:srgbClr val="FF0000"/>
                </a:solidFill>
              </a:rPr>
            </a:br>
            <a:r>
              <a:rPr lang="tr-TR" sz="4000"/>
              <a:t>Yardım isteyin</a:t>
            </a:r>
          </a:p>
        </p:txBody>
      </p:sp>
      <p:sp>
        <p:nvSpPr>
          <p:cNvPr id="68611" name="Rectangle 3"/>
          <p:cNvSpPr>
            <a:spLocks noGrp="1" noChangeArrowheads="1"/>
          </p:cNvSpPr>
          <p:nvPr>
            <p:ph type="body" idx="1"/>
          </p:nvPr>
        </p:nvSpPr>
        <p:spPr>
          <a:xfrm>
            <a:off x="468313" y="1916113"/>
            <a:ext cx="8229600" cy="4525962"/>
          </a:xfrm>
        </p:spPr>
        <p:txBody>
          <a:bodyPr/>
          <a:lstStyle/>
          <a:p>
            <a:pPr>
              <a:lnSpc>
                <a:spcPct val="80000"/>
              </a:lnSpc>
            </a:pPr>
            <a:r>
              <a:rPr lang="tr-TR" sz="2000"/>
              <a:t>155 Polis İmdat telefonunu arayın. </a:t>
            </a:r>
          </a:p>
          <a:p>
            <a:pPr>
              <a:lnSpc>
                <a:spcPct val="80000"/>
              </a:lnSpc>
            </a:pPr>
            <a:r>
              <a:rPr lang="tr-TR" sz="2000"/>
              <a:t>Yakın bir karakola giderek şikayet edin. Karakolda şikayetinizin tutanağa geçmesini isteyerek, okuduktan sonra tutanağı imzalayıp mümkünse bir örneğini, değilse tarih ve numarasını alın. </a:t>
            </a:r>
          </a:p>
          <a:p>
            <a:pPr>
              <a:lnSpc>
                <a:spcPct val="80000"/>
              </a:lnSpc>
            </a:pPr>
            <a:r>
              <a:rPr lang="tr-TR" sz="2000"/>
              <a:t>Karakol sizi hekime gönderecektir. Hekim ya Hükümet Tabibi ya da bir Adli Tıp’ta görevli olacaktır. Oradan da bir rapor alın. </a:t>
            </a:r>
          </a:p>
          <a:p>
            <a:pPr>
              <a:lnSpc>
                <a:spcPct val="80000"/>
              </a:lnSpc>
            </a:pPr>
            <a:r>
              <a:rPr lang="tr-TR" sz="2000"/>
              <a:t>Herhangi bir Adliye’de Aile Mahkemesi’ne veya Cumhuriyet Savcılığı’na başvurup, Ailenin Korunmasına Dair Kanun uyarınca korunma talebinde bulunabilirsiniz. </a:t>
            </a:r>
          </a:p>
          <a:p>
            <a:pPr>
              <a:lnSpc>
                <a:spcPct val="80000"/>
              </a:lnSpc>
            </a:pPr>
            <a:r>
              <a:rPr lang="tr-TR" sz="2000"/>
              <a:t>Yaşadığınız şiddete tanık olan veya şiddetten haberi olan aile dostu ya da aile üyesi kişiler de ailenin korunması için sizin adınıza Karakola, Aile Mahkemesi’ne veya Cumhuriyet Savcılığı’na telefonla veya şahsen başvurabilir. </a:t>
            </a:r>
            <a:br>
              <a:rPr lang="tr-TR" sz="2000"/>
            </a:br>
            <a:endParaRPr lang="tr-TR"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grpId="0" nodeType="afterEffect">
                                  <p:stCondLst>
                                    <p:cond delay="0"/>
                                  </p:stCondLst>
                                  <p:endCondLst>
                                    <p:cond evt="onNext" delay="0">
                                      <p:tgtEl>
                                        <p:sldTgt/>
                                      </p:tgtEl>
                                    </p:cond>
                                  </p:endCondLst>
                                  <p:iterate type="lt">
                                    <p:tmPct val="10000"/>
                                  </p:iterate>
                                  <p:childTnLst>
                                    <p:set>
                                      <p:cBhvr override="childStyle">
                                        <p:cTn id="6" dur="250" autoRev="1" fill="hold"/>
                                        <p:tgtEl>
                                          <p:spTgt spid="68610"/>
                                        </p:tgtEl>
                                        <p:attrNameLst>
                                          <p:attrName>style.color</p:attrName>
                                        </p:attrNameLst>
                                      </p:cBhvr>
                                      <p:to>
                                        <p:clrVal>
                                          <a:srgbClr val="0066FF"/>
                                        </p:clrVal>
                                      </p:to>
                                    </p:set>
                                    <p:set>
                                      <p:cBhvr>
                                        <p:cTn id="7" dur="250" autoRev="1" fill="hold"/>
                                        <p:tgtEl>
                                          <p:spTgt spid="68610"/>
                                        </p:tgtEl>
                                        <p:attrNameLst>
                                          <p:attrName>fillcolor</p:attrName>
                                        </p:attrNameLst>
                                      </p:cBhvr>
                                      <p:to>
                                        <p:clrVal>
                                          <a:srgbClr val="0066FF"/>
                                        </p:clrVal>
                                      </p:to>
                                    </p:set>
                                    <p:set>
                                      <p:cBhvr>
                                        <p:cTn id="8" dur="250" autoRev="1" fill="hold"/>
                                        <p:tgtEl>
                                          <p:spTgt spid="686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sz="5400" b="1">
                <a:solidFill>
                  <a:srgbClr val="FF0000"/>
                </a:solidFill>
                <a:latin typeface="Snap ITC" pitchFamily="82" charset="0"/>
              </a:rPr>
              <a:t>Fiziksel Şiddet</a:t>
            </a:r>
          </a:p>
        </p:txBody>
      </p:sp>
      <p:sp>
        <p:nvSpPr>
          <p:cNvPr id="10243" name="Rectangle 3"/>
          <p:cNvSpPr>
            <a:spLocks noGrp="1" noChangeArrowheads="1"/>
          </p:cNvSpPr>
          <p:nvPr>
            <p:ph type="body" idx="1"/>
          </p:nvPr>
        </p:nvSpPr>
        <p:spPr/>
        <p:txBody>
          <a:bodyPr/>
          <a:lstStyle/>
          <a:p>
            <a:pPr>
              <a:buFontTx/>
              <a:buNone/>
            </a:pPr>
            <a:r>
              <a:rPr lang="tr-TR"/>
              <a:t>		İtmek, tokat atmak, tekmelemek, tükürmek, yumruklamak, kol kıvırmak, kol - bacak kırmak, saçından sürüklemek, temel ihtiyaçlarını (su, yemek, uyku, tuvalete gitmek gibi) esirgemek, gerektiği halde tıbbi tedavi almasını engellemek, silahla yaralamak, öldürmek gibi.</a:t>
            </a:r>
            <a:br>
              <a:rPr lang="tr-TR"/>
            </a:br>
            <a:endParaRPr lang="tr-TR"/>
          </a:p>
        </p:txBody>
      </p:sp>
      <p:sp>
        <p:nvSpPr>
          <p:cNvPr id="10244" name="Rectangle 4"/>
          <p:cNvSpPr>
            <a:spLocks noChangeArrowheads="1"/>
          </p:cNvSpPr>
          <p:nvPr/>
        </p:nvSpPr>
        <p:spPr bwMode="auto">
          <a:xfrm>
            <a:off x="6577013" y="5949950"/>
            <a:ext cx="2459037" cy="792163"/>
          </a:xfrm>
          <a:prstGeom prst="rect">
            <a:avLst/>
          </a:prstGeom>
          <a:noFill/>
          <a:ln w="9525">
            <a:noFill/>
            <a:miter lim="800000"/>
            <a:headEnd/>
            <a:tailEnd/>
          </a:ln>
          <a:effectLst/>
        </p:spPr>
        <p:txBody>
          <a:bodyPr anchor="ctr"/>
          <a:lstStyle/>
          <a:p>
            <a:pPr algn="ctr"/>
            <a:r>
              <a:rPr lang="tr-TR" sz="2800" b="1" u="sng">
                <a:solidFill>
                  <a:srgbClr val="FF0000"/>
                </a:solidFill>
                <a:latin typeface="Snap ITC" pitchFamily="82" charset="0"/>
              </a:rPr>
              <a:t>ŞİDDETİN</a:t>
            </a:r>
            <a:r>
              <a:rPr lang="tr-TR" sz="2800" b="1" u="sng">
                <a:solidFill>
                  <a:schemeClr val="tx2"/>
                </a:solidFill>
                <a:latin typeface="Snap ITC" pitchFamily="82" charset="0"/>
              </a:rPr>
              <a:t> </a:t>
            </a:r>
            <a:br>
              <a:rPr lang="tr-TR" sz="2800" b="1" u="sng">
                <a:solidFill>
                  <a:schemeClr val="tx2"/>
                </a:solidFill>
                <a:latin typeface="Snap ITC" pitchFamily="82" charset="0"/>
              </a:rPr>
            </a:br>
            <a:r>
              <a:rPr lang="tr-TR" sz="2800" b="1" u="sng">
                <a:latin typeface="Agency FB" pitchFamily="34" charset="0"/>
              </a:rPr>
              <a:t>FARKLI TÜRLERİ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afterEffect">
                                  <p:stCondLst>
                                    <p:cond delay="0"/>
                                  </p:stCondLst>
                                  <p:endCondLst>
                                    <p:cond evt="onNext" delay="0">
                                      <p:tgtEl>
                                        <p:sldTgt/>
                                      </p:tgtEl>
                                    </p:cond>
                                  </p:endCondLst>
                                  <p:childTnLst>
                                    <p:animClr clrSpc="rgb" dir="cw">
                                      <p:cBhvr>
                                        <p:cTn id="6" dur="2000" fill="hold"/>
                                        <p:tgtEl>
                                          <p:spTgt spid="10242"/>
                                        </p:tgtEl>
                                        <p:attrNameLst>
                                          <p:attrName>fillcolor</p:attrName>
                                        </p:attrNameLst>
                                      </p:cBhvr>
                                      <p:to>
                                        <a:srgbClr val="0066FF"/>
                                      </p:to>
                                    </p:animClr>
                                    <p:set>
                                      <p:cBhvr>
                                        <p:cTn id="7" dur="2000" fill="hold"/>
                                        <p:tgtEl>
                                          <p:spTgt spid="10242"/>
                                        </p:tgtEl>
                                        <p:attrNameLst>
                                          <p:attrName>fill.type</p:attrName>
                                        </p:attrNameLst>
                                      </p:cBhvr>
                                      <p:to>
                                        <p:strVal val="solid"/>
                                      </p:to>
                                    </p:set>
                                    <p:set>
                                      <p:cBhvr>
                                        <p:cTn id="8" dur="2000" fill="hold"/>
                                        <p:tgtEl>
                                          <p:spTgt spid="10242"/>
                                        </p:tgtEl>
                                        <p:attrNameLst>
                                          <p:attrName>fill.on</p:attrName>
                                        </p:attrNameLst>
                                      </p:cBhvr>
                                      <p:to>
                                        <p:strVal val="true"/>
                                      </p:to>
                                    </p:set>
                                  </p:childTnLst>
                                </p:cTn>
                              </p:par>
                            </p:childTnLst>
                          </p:cTn>
                        </p:par>
                        <p:par>
                          <p:cTn id="9" fill="hold">
                            <p:stCondLst>
                              <p:cond delay="2000"/>
                            </p:stCondLst>
                            <p:childTnLst>
                              <p:par>
                                <p:cTn id="10" presetID="1" presetClass="emph" presetSubtype="2" repeatCount="indefinite" fill="hold" nodeType="afterEffect">
                                  <p:stCondLst>
                                    <p:cond delay="0"/>
                                  </p:stCondLst>
                                  <p:endCondLst>
                                    <p:cond evt="onNext" delay="0">
                                      <p:tgtEl>
                                        <p:sldTgt/>
                                      </p:tgtEl>
                                    </p:cond>
                                  </p:endCondLst>
                                  <p:childTnLst>
                                    <p:animClr clrSpc="rgb" dir="cw">
                                      <p:cBhvr>
                                        <p:cTn id="11" dur="2000" fill="hold"/>
                                        <p:tgtEl>
                                          <p:spTgt spid="10244"/>
                                        </p:tgtEl>
                                        <p:attrNameLst>
                                          <p:attrName>fillcolor</p:attrName>
                                        </p:attrNameLst>
                                      </p:cBhvr>
                                      <p:to>
                                        <a:schemeClr val="folHlink"/>
                                      </p:to>
                                    </p:animClr>
                                    <p:set>
                                      <p:cBhvr>
                                        <p:cTn id="12" dur="2000" fill="hold"/>
                                        <p:tgtEl>
                                          <p:spTgt spid="10244"/>
                                        </p:tgtEl>
                                        <p:attrNameLst>
                                          <p:attrName>fill.type</p:attrName>
                                        </p:attrNameLst>
                                      </p:cBhvr>
                                      <p:to>
                                        <p:strVal val="solid"/>
                                      </p:to>
                                    </p:set>
                                    <p:set>
                                      <p:cBhvr>
                                        <p:cTn id="13" dur="2000" fill="hold"/>
                                        <p:tgtEl>
                                          <p:spTgt spid="1024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endParaRPr lang="tr-TR"/>
          </a:p>
        </p:txBody>
      </p:sp>
      <p:sp>
        <p:nvSpPr>
          <p:cNvPr id="72707" name="Rectangle 3"/>
          <p:cNvSpPr>
            <a:spLocks noGrp="1" noChangeArrowheads="1"/>
          </p:cNvSpPr>
          <p:nvPr>
            <p:ph type="body" idx="1"/>
          </p:nvPr>
        </p:nvSpPr>
        <p:spPr/>
        <p:txBody>
          <a:bodyPr/>
          <a:lstStyle/>
          <a:p>
            <a:pPr>
              <a:lnSpc>
                <a:spcPct val="90000"/>
              </a:lnSpc>
              <a:buFontTx/>
              <a:buNone/>
            </a:pPr>
            <a:r>
              <a:rPr lang="tr-TR" sz="2400"/>
              <a:t>		Nedeni ne olursa olsun eşinizin şiddet içeren davranışlarını kabul etmemelisiniz.</a:t>
            </a:r>
            <a:br>
              <a:rPr lang="tr-TR" sz="2400"/>
            </a:br>
            <a:r>
              <a:rPr lang="tr-TR" sz="2400"/>
              <a:t/>
            </a:r>
            <a:br>
              <a:rPr lang="tr-TR" sz="2400"/>
            </a:br>
            <a:r>
              <a:rPr lang="tr-TR" sz="2400"/>
              <a:t>	Hamilelik kararınızı gözden geçirin. Yeni bebeğin şiddet içeren sağlıksız bir evliliği düzelttiği çok nadir görülür. Eş hamileliğinizde ve çocuk doğduktan sonra da şiddet kullanmaya devam edebilir.</a:t>
            </a:r>
            <a:br>
              <a:rPr lang="tr-TR" sz="2400"/>
            </a:br>
            <a:r>
              <a:rPr lang="tr-TR" sz="2400"/>
              <a:t/>
            </a:r>
            <a:br>
              <a:rPr lang="tr-TR" sz="2400"/>
            </a:br>
            <a:r>
              <a:rPr lang="tr-TR" sz="2400"/>
              <a:t>	İntihar çözüm değildir. Şiddet gören bir kişinin yoğun mutsuzluk yaşaması normaldir. Ama unutmayın ki başka çözüm yolları da bulunmaktadır.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tr-TR" sz="4000">
                <a:solidFill>
                  <a:srgbClr val="FF6600"/>
                </a:solidFill>
                <a:latin typeface="Arial Unicode MS" pitchFamily="34" charset="-128"/>
              </a:rPr>
              <a:t>Şiddete Uğrayan Bir Tanıdığınıza</a:t>
            </a:r>
            <a:r>
              <a:rPr lang="tr-TR" sz="4000">
                <a:solidFill>
                  <a:srgbClr val="FF6600"/>
                </a:solidFill>
              </a:rPr>
              <a:t> </a:t>
            </a:r>
            <a:r>
              <a:rPr lang="tr-TR" sz="4000" b="1">
                <a:solidFill>
                  <a:srgbClr val="FF6600"/>
                </a:solidFill>
                <a:latin typeface="Agency FB" pitchFamily="34" charset="0"/>
              </a:rPr>
              <a:t>NASIL YARDIM EDEBİLİRSİNİZ</a:t>
            </a:r>
            <a:r>
              <a:rPr lang="tr-TR" sz="4000">
                <a:solidFill>
                  <a:srgbClr val="FF6600"/>
                </a:solidFill>
              </a:rPr>
              <a:t>?</a:t>
            </a:r>
          </a:p>
        </p:txBody>
      </p:sp>
      <p:sp>
        <p:nvSpPr>
          <p:cNvPr id="75779" name="Rectangle 3"/>
          <p:cNvSpPr>
            <a:spLocks noGrp="1" noChangeArrowheads="1"/>
          </p:cNvSpPr>
          <p:nvPr>
            <p:ph type="body" idx="1"/>
          </p:nvPr>
        </p:nvSpPr>
        <p:spPr>
          <a:xfrm>
            <a:off x="457200" y="1927225"/>
            <a:ext cx="8229600" cy="4525963"/>
          </a:xfrm>
        </p:spPr>
        <p:txBody>
          <a:bodyPr/>
          <a:lstStyle/>
          <a:p>
            <a:pPr>
              <a:buFontTx/>
              <a:buNone/>
            </a:pPr>
            <a:r>
              <a:rPr lang="tr-TR" sz="2800"/>
              <a:t>		</a:t>
            </a:r>
            <a:r>
              <a:rPr lang="tr-TR" sz="2800">
                <a:solidFill>
                  <a:srgbClr val="0000FF"/>
                </a:solidFill>
              </a:rPr>
              <a:t>Aile içi şiddet sadece bir “aile meselesi” değildir. Şiddet suçtur. İlgisiz veya sessiz kalmanız şiddete uğrayan yakınınız için tehlike yaratabilir. </a:t>
            </a:r>
          </a:p>
          <a:p>
            <a:pPr>
              <a:buFontTx/>
              <a:buNone/>
            </a:pPr>
            <a:r>
              <a:rPr lang="tr-TR" sz="2800">
                <a:solidFill>
                  <a:srgbClr val="0000FF"/>
                </a:solidFill>
              </a:rPr>
              <a:t>		Bu kişinin size aile sırlarını açması gerekmez; yalnızlığını ve çaresizliğini onu dinleyerek, şiddet hakkında bilgi vererek, çözüm yollarını düşünmesine yardımcı olarak azaltabilirsiniz.</a:t>
            </a:r>
            <a:br>
              <a:rPr lang="tr-TR" sz="2800">
                <a:solidFill>
                  <a:srgbClr val="0000FF"/>
                </a:solidFill>
              </a:rPr>
            </a:br>
            <a:endParaRPr lang="tr-TR" sz="28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75778"/>
                                        </p:tgtEl>
                                      </p:cBhvr>
                                    </p:animEffect>
                                    <p:animScale>
                                      <p:cBhvr>
                                        <p:cTn id="7" dur="1000" autoRev="1" fill="hold"/>
                                        <p:tgtEl>
                                          <p:spTgt spid="757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p:txBody>
          <a:bodyPr/>
          <a:lstStyle/>
          <a:p>
            <a:pPr>
              <a:buFontTx/>
              <a:buNone/>
            </a:pPr>
            <a:r>
              <a:rPr lang="tr-TR" sz="2800" b="1">
                <a:solidFill>
                  <a:srgbClr val="00CC00"/>
                </a:solidFill>
              </a:rPr>
              <a:t>Güven verin ve sizinle konuşmasını sağlayın:</a:t>
            </a:r>
            <a:r>
              <a:rPr lang="tr-TR" sz="2800">
                <a:solidFill>
                  <a:srgbClr val="FF0000"/>
                </a:solidFill>
              </a:rPr>
              <a:t/>
            </a:r>
            <a:br>
              <a:rPr lang="tr-TR" sz="2800">
                <a:solidFill>
                  <a:srgbClr val="FF0000"/>
                </a:solidFill>
              </a:rPr>
            </a:br>
            <a:endParaRPr lang="tr-TR" sz="2800">
              <a:solidFill>
                <a:srgbClr val="FF0000"/>
              </a:solidFill>
            </a:endParaRPr>
          </a:p>
          <a:p>
            <a:pPr>
              <a:buFontTx/>
              <a:buNone/>
            </a:pPr>
            <a:r>
              <a:rPr lang="tr-TR" sz="2800"/>
              <a:t>		</a:t>
            </a:r>
            <a:r>
              <a:rPr lang="tr-TR" sz="2800">
                <a:solidFill>
                  <a:srgbClr val="0000FF"/>
                </a:solidFill>
              </a:rPr>
              <a:t>Ona,onun için endişelendiğinizi söyleyin Sizin de elinizden fazla bir şey gelmeyebilir. Her sorunun cevabını bilemeyebilirsiniz. Bu onun yalnızlık ve çaresizlik duygusunu azaltacaktır. Tanıdığınızla eşi yokken, yalnızken görüşün.</a:t>
            </a:r>
            <a:br>
              <a:rPr lang="tr-TR" sz="2800">
                <a:solidFill>
                  <a:srgbClr val="0000FF"/>
                </a:solidFill>
              </a:rPr>
            </a:br>
            <a:endParaRPr lang="tr-TR" sz="2800">
              <a:solidFill>
                <a:srgbClr val="0000FF"/>
              </a:solidFill>
            </a:endParaRPr>
          </a:p>
        </p:txBody>
      </p:sp>
      <p:sp>
        <p:nvSpPr>
          <p:cNvPr id="77828"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77828"/>
                                        </p:tgtEl>
                                      </p:cBhvr>
                                    </p:animEffect>
                                    <p:animScale>
                                      <p:cBhvr>
                                        <p:cTn id="7" dur="1000" autoRev="1" fill="hold"/>
                                        <p:tgtEl>
                                          <p:spTgt spid="7782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p:txBody>
          <a:bodyPr/>
          <a:lstStyle/>
          <a:p>
            <a:pPr>
              <a:buFontTx/>
              <a:buNone/>
            </a:pPr>
            <a:r>
              <a:rPr lang="tr-TR" sz="2800" b="1">
                <a:solidFill>
                  <a:srgbClr val="00CC00"/>
                </a:solidFill>
              </a:rPr>
              <a:t>Dinleyin:</a:t>
            </a:r>
            <a:r>
              <a:rPr lang="tr-TR" sz="2800">
                <a:solidFill>
                  <a:srgbClr val="00CC00"/>
                </a:solidFill>
              </a:rPr>
              <a:t/>
            </a:r>
            <a:br>
              <a:rPr lang="tr-TR" sz="2800">
                <a:solidFill>
                  <a:srgbClr val="00CC00"/>
                </a:solidFill>
              </a:rPr>
            </a:br>
            <a:endParaRPr lang="tr-TR" sz="2800">
              <a:solidFill>
                <a:srgbClr val="00CC00"/>
              </a:solidFill>
            </a:endParaRPr>
          </a:p>
          <a:p>
            <a:pPr>
              <a:buFontTx/>
              <a:buNone/>
            </a:pPr>
            <a:r>
              <a:rPr lang="tr-TR" sz="2800"/>
              <a:t>		</a:t>
            </a:r>
            <a:r>
              <a:rPr lang="tr-TR" sz="2800">
                <a:solidFill>
                  <a:srgbClr val="0000FF"/>
                </a:solidFill>
              </a:rPr>
              <a:t>Onu konuşmak için zorlamayın, ayrıntılı sorular sormayın. Bırakın size kendi istediği kadar açılsın. Hiçbir zaman onu suçlamayın ve korkusunu küçümsemeyin. Söylediklerine inanın. Yargılamayın, eleştirmeyin, olayları hafife alan veya alaycı yorumlar yapmayın.</a:t>
            </a:r>
            <a:r>
              <a:rPr lang="tr-TR" sz="2800"/>
              <a:t/>
            </a:r>
            <a:br>
              <a:rPr lang="tr-TR" sz="2800"/>
            </a:br>
            <a:r>
              <a:rPr lang="tr-TR" sz="2800"/>
              <a:t/>
            </a:r>
            <a:br>
              <a:rPr lang="tr-TR" sz="2800"/>
            </a:br>
            <a:endParaRPr lang="tr-TR" sz="2800"/>
          </a:p>
        </p:txBody>
      </p:sp>
      <p:sp>
        <p:nvSpPr>
          <p:cNvPr id="78852"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78852"/>
                                        </p:tgtEl>
                                      </p:cBhvr>
                                    </p:animEffect>
                                    <p:animScale>
                                      <p:cBhvr>
                                        <p:cTn id="7" dur="1000" autoRev="1" fill="hold"/>
                                        <p:tgtEl>
                                          <p:spTgt spid="788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lstStyle/>
          <a:p>
            <a:pPr>
              <a:buFontTx/>
              <a:buNone/>
            </a:pPr>
            <a:r>
              <a:rPr lang="tr-TR" b="1">
                <a:solidFill>
                  <a:srgbClr val="00CC00"/>
                </a:solidFill>
              </a:rPr>
              <a:t>İlgilenin:</a:t>
            </a:r>
            <a:r>
              <a:rPr lang="tr-TR">
                <a:solidFill>
                  <a:srgbClr val="00CC00"/>
                </a:solidFill>
              </a:rPr>
              <a:t/>
            </a:r>
            <a:br>
              <a:rPr lang="tr-TR">
                <a:solidFill>
                  <a:srgbClr val="00CC00"/>
                </a:solidFill>
              </a:rPr>
            </a:br>
            <a:r>
              <a:rPr lang="tr-TR">
                <a:solidFill>
                  <a:srgbClr val="FF0000"/>
                </a:solidFill>
              </a:rPr>
              <a:t>	</a:t>
            </a:r>
          </a:p>
          <a:p>
            <a:pPr>
              <a:buFontTx/>
              <a:buNone/>
            </a:pPr>
            <a:r>
              <a:rPr lang="tr-TR"/>
              <a:t>		</a:t>
            </a:r>
            <a:r>
              <a:rPr lang="tr-TR">
                <a:solidFill>
                  <a:srgbClr val="0000FF"/>
                </a:solidFill>
              </a:rPr>
              <a:t>Tanıdığınızı sık sık ziyaret edin veya davet edin. Onun güçlü yanlarını, beğendiğiniz özelliklerini belirtin. Yaptıklarını övün.</a:t>
            </a:r>
            <a:br>
              <a:rPr lang="tr-TR">
                <a:solidFill>
                  <a:srgbClr val="0000FF"/>
                </a:solidFill>
              </a:rPr>
            </a:br>
            <a:endParaRPr lang="tr-TR">
              <a:solidFill>
                <a:srgbClr val="0000FF"/>
              </a:solidFill>
            </a:endParaRPr>
          </a:p>
        </p:txBody>
      </p:sp>
      <p:sp>
        <p:nvSpPr>
          <p:cNvPr id="79876"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79876"/>
                                        </p:tgtEl>
                                      </p:cBhvr>
                                    </p:animEffect>
                                    <p:animScale>
                                      <p:cBhvr>
                                        <p:cTn id="7" dur="1000" autoRev="1" fill="hold"/>
                                        <p:tgtEl>
                                          <p:spTgt spid="7987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p:txBody>
          <a:bodyPr/>
          <a:lstStyle/>
          <a:p>
            <a:pPr>
              <a:buFontTx/>
              <a:buNone/>
            </a:pPr>
            <a:r>
              <a:rPr lang="tr-TR" b="1">
                <a:solidFill>
                  <a:srgbClr val="00CC00"/>
                </a:solidFill>
              </a:rPr>
              <a:t>Yardım alması için destek olun:</a:t>
            </a:r>
            <a:r>
              <a:rPr lang="tr-TR">
                <a:solidFill>
                  <a:srgbClr val="00CC00"/>
                </a:solidFill>
              </a:rPr>
              <a:t/>
            </a:r>
            <a:br>
              <a:rPr lang="tr-TR">
                <a:solidFill>
                  <a:srgbClr val="00CC00"/>
                </a:solidFill>
              </a:rPr>
            </a:br>
            <a:endParaRPr lang="tr-TR">
              <a:solidFill>
                <a:srgbClr val="00CC00"/>
              </a:solidFill>
            </a:endParaRPr>
          </a:p>
          <a:p>
            <a:pPr>
              <a:buFontTx/>
              <a:buNone/>
            </a:pPr>
            <a:r>
              <a:rPr lang="tr-TR"/>
              <a:t>		</a:t>
            </a:r>
            <a:r>
              <a:rPr lang="tr-TR">
                <a:solidFill>
                  <a:srgbClr val="0000FF"/>
                </a:solidFill>
              </a:rPr>
              <a:t>Ona yardımcı olabilecek yakınlarının olup olmadığını sorun. Bu kişiden eşi ile konuşması için yardım istenebilir mi?</a:t>
            </a:r>
            <a:r>
              <a:rPr lang="tr-TR"/>
              <a:t/>
            </a:r>
            <a:br>
              <a:rPr lang="tr-TR"/>
            </a:br>
            <a:endParaRPr lang="tr-TR"/>
          </a:p>
        </p:txBody>
      </p:sp>
      <p:sp>
        <p:nvSpPr>
          <p:cNvPr id="80900"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80900"/>
                                        </p:tgtEl>
                                      </p:cBhvr>
                                    </p:animEffect>
                                    <p:animScale>
                                      <p:cBhvr>
                                        <p:cTn id="7" dur="1000" autoRev="1" fill="hold"/>
                                        <p:tgtEl>
                                          <p:spTgt spid="8090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p:txBody>
          <a:bodyPr/>
          <a:lstStyle/>
          <a:p>
            <a:pPr>
              <a:buFontTx/>
              <a:buNone/>
            </a:pPr>
            <a:r>
              <a:rPr lang="tr-TR" b="1">
                <a:solidFill>
                  <a:srgbClr val="00CC00"/>
                </a:solidFill>
              </a:rPr>
              <a:t>Bilgi verin:</a:t>
            </a:r>
            <a:r>
              <a:rPr lang="tr-TR">
                <a:solidFill>
                  <a:srgbClr val="00CC00"/>
                </a:solidFill>
              </a:rPr>
              <a:t/>
            </a:r>
            <a:br>
              <a:rPr lang="tr-TR">
                <a:solidFill>
                  <a:srgbClr val="00CC00"/>
                </a:solidFill>
              </a:rPr>
            </a:br>
            <a:endParaRPr lang="tr-TR">
              <a:solidFill>
                <a:srgbClr val="00CC00"/>
              </a:solidFill>
            </a:endParaRPr>
          </a:p>
          <a:p>
            <a:pPr>
              <a:buFontTx/>
              <a:buNone/>
            </a:pPr>
            <a:r>
              <a:rPr lang="tr-TR"/>
              <a:t>		</a:t>
            </a:r>
            <a:r>
              <a:rPr lang="tr-TR">
                <a:solidFill>
                  <a:srgbClr val="0000FF"/>
                </a:solidFill>
              </a:rPr>
              <a:t>Şiddete uğrayan kişilere destek verebilecek kuruluşları araştırın.  Ona Ailenin Korunmasına Dair Kanun’dan söz edin.</a:t>
            </a:r>
            <a:br>
              <a:rPr lang="tr-TR">
                <a:solidFill>
                  <a:srgbClr val="0000FF"/>
                </a:solidFill>
              </a:rPr>
            </a:br>
            <a:endParaRPr lang="tr-TR">
              <a:solidFill>
                <a:srgbClr val="0000FF"/>
              </a:solidFill>
            </a:endParaRPr>
          </a:p>
        </p:txBody>
      </p:sp>
      <p:sp>
        <p:nvSpPr>
          <p:cNvPr id="81924"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81924"/>
                                        </p:tgtEl>
                                      </p:cBhvr>
                                    </p:animEffect>
                                    <p:animScale>
                                      <p:cBhvr>
                                        <p:cTn id="7" dur="1000" autoRev="1" fill="hold"/>
                                        <p:tgtEl>
                                          <p:spTgt spid="819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p:txBody>
          <a:bodyPr/>
          <a:lstStyle/>
          <a:p>
            <a:pPr>
              <a:buFontTx/>
              <a:buNone/>
            </a:pPr>
            <a:r>
              <a:rPr lang="tr-TR" b="1">
                <a:solidFill>
                  <a:srgbClr val="00CC00"/>
                </a:solidFill>
              </a:rPr>
              <a:t>Kararlarına saygı gösterin:</a:t>
            </a:r>
            <a:r>
              <a:rPr lang="tr-TR">
                <a:solidFill>
                  <a:srgbClr val="00CC00"/>
                </a:solidFill>
              </a:rPr>
              <a:t/>
            </a:r>
            <a:br>
              <a:rPr lang="tr-TR">
                <a:solidFill>
                  <a:srgbClr val="00CC00"/>
                </a:solidFill>
              </a:rPr>
            </a:br>
            <a:endParaRPr lang="tr-TR">
              <a:solidFill>
                <a:srgbClr val="00CC00"/>
              </a:solidFill>
            </a:endParaRPr>
          </a:p>
          <a:p>
            <a:pPr>
              <a:buFontTx/>
              <a:buNone/>
            </a:pPr>
            <a:r>
              <a:rPr lang="tr-TR"/>
              <a:t>		</a:t>
            </a:r>
            <a:r>
              <a:rPr lang="tr-TR">
                <a:solidFill>
                  <a:srgbClr val="0000FF"/>
                </a:solidFill>
              </a:rPr>
              <a:t>Ona evliliği ile ilgili ne yapması gerektiğini siz söylemeyin. Onun kendisi veya çocukları için ne yapabileceğine karar vermesine yardımcı olun. </a:t>
            </a:r>
          </a:p>
        </p:txBody>
      </p:sp>
      <p:sp>
        <p:nvSpPr>
          <p:cNvPr id="82948"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82948"/>
                                        </p:tgtEl>
                                      </p:cBhvr>
                                    </p:animEffect>
                                    <p:animScale>
                                      <p:cBhvr>
                                        <p:cTn id="7" dur="1000" autoRev="1" fill="hold"/>
                                        <p:tgtEl>
                                          <p:spTgt spid="829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p:txBody>
          <a:bodyPr/>
          <a:lstStyle/>
          <a:p>
            <a:pPr>
              <a:lnSpc>
                <a:spcPct val="90000"/>
              </a:lnSpc>
              <a:buFontTx/>
              <a:buNone/>
            </a:pPr>
            <a:r>
              <a:rPr lang="tr-TR" sz="2400" b="1">
                <a:solidFill>
                  <a:srgbClr val="00CC00"/>
                </a:solidFill>
              </a:rPr>
              <a:t>Korunmasına yardımcı olun:</a:t>
            </a:r>
            <a:r>
              <a:rPr lang="tr-TR" sz="2400">
                <a:solidFill>
                  <a:srgbClr val="00CC00"/>
                </a:solidFill>
              </a:rPr>
              <a:t/>
            </a:r>
            <a:br>
              <a:rPr lang="tr-TR" sz="2400">
                <a:solidFill>
                  <a:srgbClr val="00CC00"/>
                </a:solidFill>
              </a:rPr>
            </a:br>
            <a:endParaRPr lang="tr-TR" sz="2400">
              <a:solidFill>
                <a:srgbClr val="00CC00"/>
              </a:solidFill>
            </a:endParaRPr>
          </a:p>
          <a:p>
            <a:pPr>
              <a:lnSpc>
                <a:spcPct val="90000"/>
              </a:lnSpc>
              <a:buFontTx/>
              <a:buNone/>
            </a:pPr>
            <a:r>
              <a:rPr lang="tr-TR" sz="2400"/>
              <a:t>		</a:t>
            </a:r>
            <a:r>
              <a:rPr lang="tr-TR" sz="2400">
                <a:solidFill>
                  <a:srgbClr val="0000FF"/>
                </a:solidFill>
              </a:rPr>
              <a:t>Eğer, tanıdığınızı sizin önünüzde azarlıyor veya aşağılıyor veya ona vuruyor ise bunu onaylamadığınızı açık bir şekilde belirtin.</a:t>
            </a:r>
          </a:p>
          <a:p>
            <a:pPr>
              <a:lnSpc>
                <a:spcPct val="90000"/>
              </a:lnSpc>
              <a:buFontTx/>
              <a:buNone/>
            </a:pPr>
            <a:endParaRPr lang="tr-TR" sz="2400">
              <a:solidFill>
                <a:srgbClr val="0000FF"/>
              </a:solidFill>
            </a:endParaRPr>
          </a:p>
          <a:p>
            <a:pPr>
              <a:lnSpc>
                <a:spcPct val="90000"/>
              </a:lnSpc>
              <a:buFontTx/>
              <a:buNone/>
            </a:pPr>
            <a:r>
              <a:rPr lang="tr-TR" sz="2400" b="1">
                <a:solidFill>
                  <a:srgbClr val="00CC00"/>
                </a:solidFill>
              </a:rPr>
              <a:t>Kendinizin de güvenliğini önemseyin: </a:t>
            </a:r>
          </a:p>
          <a:p>
            <a:pPr>
              <a:lnSpc>
                <a:spcPct val="90000"/>
              </a:lnSpc>
              <a:buFontTx/>
              <a:buNone/>
            </a:pPr>
            <a:r>
              <a:rPr lang="tr-TR" sz="2400"/>
              <a:t>		</a:t>
            </a:r>
            <a:r>
              <a:rPr lang="tr-TR" sz="2400">
                <a:solidFill>
                  <a:srgbClr val="0000FF"/>
                </a:solidFill>
              </a:rPr>
              <a:t>Buna öncelik verin. Şiddete başvuran kişi sizin müdahalenizden hoşlanmayıp daha da saldırganlaşabilir.</a:t>
            </a:r>
            <a:br>
              <a:rPr lang="tr-TR" sz="2400">
                <a:solidFill>
                  <a:srgbClr val="0000FF"/>
                </a:solidFill>
              </a:rPr>
            </a:br>
            <a:r>
              <a:rPr lang="tr-TR" sz="2400">
                <a:solidFill>
                  <a:srgbClr val="0000FF"/>
                </a:solidFill>
              </a:rPr>
              <a:t/>
            </a:r>
            <a:br>
              <a:rPr lang="tr-TR" sz="2400">
                <a:solidFill>
                  <a:srgbClr val="0000FF"/>
                </a:solidFill>
              </a:rPr>
            </a:br>
            <a:r>
              <a:rPr lang="tr-TR" sz="2400">
                <a:solidFill>
                  <a:srgbClr val="0000FF"/>
                </a:solidFill>
              </a:rPr>
              <a:t>	</a:t>
            </a:r>
          </a:p>
        </p:txBody>
      </p:sp>
      <p:sp>
        <p:nvSpPr>
          <p:cNvPr id="89092"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89092"/>
                                        </p:tgtEl>
                                      </p:cBhvr>
                                    </p:animEffect>
                                    <p:animScale>
                                      <p:cBhvr>
                                        <p:cTn id="7" dur="1000" autoRev="1" fill="hold"/>
                                        <p:tgtEl>
                                          <p:spTgt spid="890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p:txBody>
          <a:bodyPr/>
          <a:lstStyle/>
          <a:p>
            <a:pPr>
              <a:lnSpc>
                <a:spcPct val="90000"/>
              </a:lnSpc>
              <a:buFontTx/>
              <a:buNone/>
            </a:pPr>
            <a:r>
              <a:rPr lang="tr-TR" sz="2800" b="1">
                <a:solidFill>
                  <a:srgbClr val="00CC00"/>
                </a:solidFill>
              </a:rPr>
              <a:t>Yakınlarınızdan bir çocuk </a:t>
            </a:r>
          </a:p>
          <a:p>
            <a:pPr>
              <a:lnSpc>
                <a:spcPct val="90000"/>
              </a:lnSpc>
              <a:buFontTx/>
              <a:buNone/>
            </a:pPr>
            <a:r>
              <a:rPr lang="tr-TR" sz="2800" b="1">
                <a:solidFill>
                  <a:srgbClr val="00CC00"/>
                </a:solidFill>
              </a:rPr>
              <a:t>aile içinde şiddete uğruyorsa:</a:t>
            </a:r>
            <a:r>
              <a:rPr lang="tr-TR" sz="2800">
                <a:solidFill>
                  <a:srgbClr val="FF0000"/>
                </a:solidFill>
              </a:rPr>
              <a:t/>
            </a:r>
            <a:br>
              <a:rPr lang="tr-TR" sz="2800">
                <a:solidFill>
                  <a:srgbClr val="FF0000"/>
                </a:solidFill>
              </a:rPr>
            </a:br>
            <a:endParaRPr lang="tr-TR" sz="2800">
              <a:solidFill>
                <a:srgbClr val="FF0000"/>
              </a:solidFill>
            </a:endParaRPr>
          </a:p>
          <a:p>
            <a:pPr>
              <a:lnSpc>
                <a:spcPct val="90000"/>
              </a:lnSpc>
              <a:buFontTx/>
              <a:buNone/>
            </a:pPr>
            <a:r>
              <a:rPr lang="tr-TR" sz="2800"/>
              <a:t>		</a:t>
            </a:r>
            <a:r>
              <a:rPr lang="tr-TR" sz="2800">
                <a:solidFill>
                  <a:srgbClr val="0000FF"/>
                </a:solidFill>
              </a:rPr>
              <a:t>Yanında güvende olabileceği bir akrabasını bulup çocuğu korumasını isteyin. En yakın karakola, Sosyal Hizmetler Çocuk Esirgeme Kurumu’na veya doğrudan herhangi bir adliyede Aile Mahkemesi’ne başvurarak ihbarda bulunabilirsiniz. </a:t>
            </a:r>
          </a:p>
          <a:p>
            <a:pPr>
              <a:lnSpc>
                <a:spcPct val="90000"/>
              </a:lnSpc>
              <a:buFontTx/>
              <a:buNone/>
            </a:pPr>
            <a:r>
              <a:rPr lang="tr-TR" sz="2800">
                <a:solidFill>
                  <a:srgbClr val="0000FF"/>
                </a:solidFill>
              </a:rPr>
              <a:t>	</a:t>
            </a:r>
          </a:p>
        </p:txBody>
      </p:sp>
      <p:sp>
        <p:nvSpPr>
          <p:cNvPr id="91140"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91140"/>
                                        </p:tgtEl>
                                      </p:cBhvr>
                                    </p:animEffect>
                                    <p:animScale>
                                      <p:cBhvr>
                                        <p:cTn id="7" dur="1000" autoRev="1" fill="hold"/>
                                        <p:tgtEl>
                                          <p:spTgt spid="9114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sz="5400" b="1">
                <a:solidFill>
                  <a:srgbClr val="FF0000"/>
                </a:solidFill>
                <a:latin typeface="Snap ITC" pitchFamily="82" charset="0"/>
              </a:rPr>
              <a:t>Sözlü Şiddet</a:t>
            </a:r>
          </a:p>
        </p:txBody>
      </p:sp>
      <p:sp>
        <p:nvSpPr>
          <p:cNvPr id="11267" name="Rectangle 3"/>
          <p:cNvSpPr>
            <a:spLocks noGrp="1" noChangeArrowheads="1"/>
          </p:cNvSpPr>
          <p:nvPr>
            <p:ph type="body" idx="1"/>
          </p:nvPr>
        </p:nvSpPr>
        <p:spPr/>
        <p:txBody>
          <a:bodyPr/>
          <a:lstStyle/>
          <a:p>
            <a:pPr>
              <a:buFontTx/>
              <a:buNone/>
            </a:pPr>
            <a:r>
              <a:rPr lang="tr-TR"/>
              <a:t>		Sürekli eleştirmek, aşağılamak, küfür etmek, tehdit etmek, kararlara katılımını engellemek, sürekli sorguya çekmek, sık sık bağırmak, aşağılayıcı isim takmak, sık sık alay etmek, dini veya etnik kimliğine yönelik hakaret etmek, görüşlerini ve çalışmalarını küçümsemek gibi.</a:t>
            </a:r>
            <a:br>
              <a:rPr lang="tr-TR"/>
            </a:br>
            <a:endParaRPr lang="tr-TR"/>
          </a:p>
        </p:txBody>
      </p:sp>
      <p:sp>
        <p:nvSpPr>
          <p:cNvPr id="11268" name="Rectangle 4"/>
          <p:cNvSpPr>
            <a:spLocks noChangeArrowheads="1"/>
          </p:cNvSpPr>
          <p:nvPr/>
        </p:nvSpPr>
        <p:spPr bwMode="auto">
          <a:xfrm>
            <a:off x="6577013" y="5949950"/>
            <a:ext cx="2459037" cy="792163"/>
          </a:xfrm>
          <a:prstGeom prst="rect">
            <a:avLst/>
          </a:prstGeom>
          <a:noFill/>
          <a:ln w="9525">
            <a:noFill/>
            <a:miter lim="800000"/>
            <a:headEnd/>
            <a:tailEnd/>
          </a:ln>
          <a:effectLst/>
        </p:spPr>
        <p:txBody>
          <a:bodyPr anchor="ctr"/>
          <a:lstStyle/>
          <a:p>
            <a:pPr algn="ctr"/>
            <a:r>
              <a:rPr lang="tr-TR" sz="2800" b="1" u="sng">
                <a:solidFill>
                  <a:srgbClr val="FF0000"/>
                </a:solidFill>
                <a:latin typeface="Snap ITC" pitchFamily="82" charset="0"/>
              </a:rPr>
              <a:t>ŞİDDETİN</a:t>
            </a:r>
            <a:r>
              <a:rPr lang="tr-TR" sz="2800" b="1" u="sng">
                <a:solidFill>
                  <a:schemeClr val="tx2"/>
                </a:solidFill>
                <a:latin typeface="Snap ITC" pitchFamily="82" charset="0"/>
              </a:rPr>
              <a:t> </a:t>
            </a:r>
            <a:br>
              <a:rPr lang="tr-TR" sz="2800" b="1" u="sng">
                <a:solidFill>
                  <a:schemeClr val="tx2"/>
                </a:solidFill>
                <a:latin typeface="Snap ITC" pitchFamily="82" charset="0"/>
              </a:rPr>
            </a:br>
            <a:r>
              <a:rPr lang="tr-TR" sz="2800" b="1" u="sng">
                <a:latin typeface="Agency FB" pitchFamily="34" charset="0"/>
              </a:rPr>
              <a:t>FARKLI TÜRLERİ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afterEffect">
                                  <p:stCondLst>
                                    <p:cond delay="0"/>
                                  </p:stCondLst>
                                  <p:endCondLst>
                                    <p:cond evt="onNext" delay="0">
                                      <p:tgtEl>
                                        <p:sldTgt/>
                                      </p:tgtEl>
                                    </p:cond>
                                  </p:endCondLst>
                                  <p:childTnLst>
                                    <p:animClr clrSpc="rgb" dir="cw">
                                      <p:cBhvr>
                                        <p:cTn id="6" dur="2000" fill="hold"/>
                                        <p:tgtEl>
                                          <p:spTgt spid="11266"/>
                                        </p:tgtEl>
                                        <p:attrNameLst>
                                          <p:attrName>fillcolor</p:attrName>
                                        </p:attrNameLst>
                                      </p:cBhvr>
                                      <p:to>
                                        <a:srgbClr val="00FFFF"/>
                                      </p:to>
                                    </p:animClr>
                                    <p:set>
                                      <p:cBhvr>
                                        <p:cTn id="7" dur="2000" fill="hold"/>
                                        <p:tgtEl>
                                          <p:spTgt spid="11266"/>
                                        </p:tgtEl>
                                        <p:attrNameLst>
                                          <p:attrName>fill.type</p:attrName>
                                        </p:attrNameLst>
                                      </p:cBhvr>
                                      <p:to>
                                        <p:strVal val="solid"/>
                                      </p:to>
                                    </p:set>
                                    <p:set>
                                      <p:cBhvr>
                                        <p:cTn id="8" dur="2000" fill="hold"/>
                                        <p:tgtEl>
                                          <p:spTgt spid="11266"/>
                                        </p:tgtEl>
                                        <p:attrNameLst>
                                          <p:attrName>fill.on</p:attrName>
                                        </p:attrNameLst>
                                      </p:cBhvr>
                                      <p:to>
                                        <p:strVal val="true"/>
                                      </p:to>
                                    </p:set>
                                  </p:childTnLst>
                                </p:cTn>
                              </p:par>
                            </p:childTnLst>
                          </p:cTn>
                        </p:par>
                        <p:par>
                          <p:cTn id="9" fill="hold">
                            <p:stCondLst>
                              <p:cond delay="2000"/>
                            </p:stCondLst>
                            <p:childTnLst>
                              <p:par>
                                <p:cTn id="10" presetID="1" presetClass="emph" presetSubtype="2" repeatCount="indefinite" fill="hold" nodeType="afterEffect">
                                  <p:stCondLst>
                                    <p:cond delay="0"/>
                                  </p:stCondLst>
                                  <p:endCondLst>
                                    <p:cond evt="onNext" delay="0">
                                      <p:tgtEl>
                                        <p:sldTgt/>
                                      </p:tgtEl>
                                    </p:cond>
                                  </p:endCondLst>
                                  <p:childTnLst>
                                    <p:animClr clrSpc="rgb" dir="cw">
                                      <p:cBhvr>
                                        <p:cTn id="11" dur="2000" fill="hold"/>
                                        <p:tgtEl>
                                          <p:spTgt spid="11268"/>
                                        </p:tgtEl>
                                        <p:attrNameLst>
                                          <p:attrName>fillcolor</p:attrName>
                                        </p:attrNameLst>
                                      </p:cBhvr>
                                      <p:to>
                                        <a:schemeClr val="folHlink"/>
                                      </p:to>
                                    </p:animClr>
                                    <p:set>
                                      <p:cBhvr>
                                        <p:cTn id="12" dur="2000" fill="hold"/>
                                        <p:tgtEl>
                                          <p:spTgt spid="11268"/>
                                        </p:tgtEl>
                                        <p:attrNameLst>
                                          <p:attrName>fill.type</p:attrName>
                                        </p:attrNameLst>
                                      </p:cBhvr>
                                      <p:to>
                                        <p:strVal val="solid"/>
                                      </p:to>
                                    </p:set>
                                    <p:set>
                                      <p:cBhvr>
                                        <p:cTn id="13" dur="2000" fill="hold"/>
                                        <p:tgtEl>
                                          <p:spTgt spid="1126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pPr>
              <a:buFontTx/>
              <a:buNone/>
            </a:pPr>
            <a:r>
              <a:rPr lang="tr-TR" sz="2800" b="1">
                <a:solidFill>
                  <a:srgbClr val="00CC00"/>
                </a:solidFill>
              </a:rPr>
              <a:t>Lütfen unutmayın:</a:t>
            </a:r>
            <a:r>
              <a:rPr lang="tr-TR" sz="2800">
                <a:solidFill>
                  <a:srgbClr val="00CC00"/>
                </a:solidFill>
              </a:rPr>
              <a:t> </a:t>
            </a:r>
            <a:br>
              <a:rPr lang="tr-TR" sz="2800">
                <a:solidFill>
                  <a:srgbClr val="00CC00"/>
                </a:solidFill>
              </a:rPr>
            </a:br>
            <a:endParaRPr lang="tr-TR" sz="2800">
              <a:solidFill>
                <a:srgbClr val="00CC00"/>
              </a:solidFill>
            </a:endParaRPr>
          </a:p>
          <a:p>
            <a:pPr>
              <a:buFontTx/>
              <a:buNone/>
            </a:pPr>
            <a:r>
              <a:rPr lang="tr-TR" sz="2800"/>
              <a:t>		</a:t>
            </a:r>
            <a:r>
              <a:rPr lang="tr-TR" sz="2800">
                <a:solidFill>
                  <a:srgbClr val="0000FF"/>
                </a:solidFill>
              </a:rPr>
              <a:t>Aile içi şiddet ciddi yaralanmalar hatta ölümle sonuçlanabilir. Eğer şiddete şahit olursanız ya da çığlıkları işitiyorsanız derhal polisi(155) ya da Jandarmayı(156) arayabilir ya da Savcılık veya Aile Mahkemesi’ne olayı ihbar ederek Ailenin Korunmasına Dair Kanun uyarınca tedbir alınmasını isteyebilirsiniz.</a:t>
            </a:r>
            <a:br>
              <a:rPr lang="tr-TR" sz="2800">
                <a:solidFill>
                  <a:srgbClr val="0000FF"/>
                </a:solidFill>
              </a:rPr>
            </a:br>
            <a:endParaRPr lang="tr-TR" sz="2800">
              <a:solidFill>
                <a:srgbClr val="0000FF"/>
              </a:solidFill>
            </a:endParaRPr>
          </a:p>
        </p:txBody>
      </p:sp>
      <p:sp>
        <p:nvSpPr>
          <p:cNvPr id="90116" name="Rectangle 4"/>
          <p:cNvSpPr>
            <a:spLocks noGrp="1" noChangeArrowheads="1"/>
          </p:cNvSpPr>
          <p:nvPr>
            <p:ph type="title"/>
          </p:nvPr>
        </p:nvSpPr>
        <p:spPr>
          <a:noFill/>
          <a:ln/>
        </p:spPr>
        <p:txBody>
          <a:bodyPr/>
          <a:lstStyle/>
          <a:p>
            <a:r>
              <a:rPr lang="tr-TR" sz="4000">
                <a:solidFill>
                  <a:srgbClr val="FF6600"/>
                </a:solidFill>
              </a:rPr>
              <a:t>Şiddete Uğrayan Bir Tanıdığınıza </a:t>
            </a:r>
            <a:r>
              <a:rPr lang="tr-TR" sz="4000" b="1">
                <a:solidFill>
                  <a:srgbClr val="FF6600"/>
                </a:solidFill>
                <a:latin typeface="Agency FB" pitchFamily="34" charset="0"/>
              </a:rPr>
              <a:t>NASIL YARDIM EDEBİLİRSİNİZ</a:t>
            </a:r>
            <a:r>
              <a:rPr lang="tr-TR" sz="4000">
                <a:solidFill>
                  <a:srgbClr val="FF6600"/>
                </a:solidFill>
                <a:latin typeface="Agency FB"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2000" tmFilter="0, 0; .2, .5; .8, .5; 1, 0"/>
                                        <p:tgtEl>
                                          <p:spTgt spid="90116"/>
                                        </p:tgtEl>
                                      </p:cBhvr>
                                    </p:animEffect>
                                    <p:animScale>
                                      <p:cBhvr>
                                        <p:cTn id="7" dur="1000" autoRev="1" fill="hold"/>
                                        <p:tgtEl>
                                          <p:spTgt spid="9011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tr-TR" b="1"/>
              <a:t>Başvurulabilecek Yerler:</a:t>
            </a:r>
            <a:endParaRPr lang="tr-TR"/>
          </a:p>
        </p:txBody>
      </p:sp>
      <p:sp>
        <p:nvSpPr>
          <p:cNvPr id="74755" name="Rectangle 3"/>
          <p:cNvSpPr>
            <a:spLocks noGrp="1" noChangeArrowheads="1"/>
          </p:cNvSpPr>
          <p:nvPr>
            <p:ph type="body" idx="1"/>
          </p:nvPr>
        </p:nvSpPr>
        <p:spPr/>
        <p:txBody>
          <a:bodyPr/>
          <a:lstStyle/>
          <a:p>
            <a:pPr>
              <a:lnSpc>
                <a:spcPct val="80000"/>
              </a:lnSpc>
            </a:pPr>
            <a:r>
              <a:rPr lang="tr-TR" sz="1600" b="1"/>
              <a:t>SHÇEK</a:t>
            </a:r>
            <a:r>
              <a:rPr lang="tr-TR" sz="1600"/>
              <a:t> </a:t>
            </a:r>
            <a:r>
              <a:rPr lang="tr-TR" sz="1600" b="1"/>
              <a:t>İzmir</a:t>
            </a:r>
            <a:r>
              <a:rPr lang="tr-TR" sz="1600"/>
              <a:t> 0 232 446 33 52 </a:t>
            </a:r>
            <a:br>
              <a:rPr lang="tr-TR" sz="1600"/>
            </a:br>
            <a:r>
              <a:rPr lang="tr-TR" sz="1600" b="1"/>
              <a:t>İzmir Bornova Belediyesi Kadın Danışma Merkezi</a:t>
            </a:r>
            <a:r>
              <a:rPr lang="tr-TR" sz="1600"/>
              <a:t> </a:t>
            </a:r>
            <a:br>
              <a:rPr lang="tr-TR" sz="1600"/>
            </a:br>
            <a:r>
              <a:rPr lang="tr-TR" sz="1600"/>
              <a:t>0232 461 47 94</a:t>
            </a:r>
            <a:br>
              <a:rPr lang="tr-TR" sz="1600"/>
            </a:br>
            <a:endParaRPr lang="tr-TR" sz="1600"/>
          </a:p>
          <a:p>
            <a:pPr>
              <a:lnSpc>
                <a:spcPct val="80000"/>
              </a:lnSpc>
            </a:pPr>
            <a:r>
              <a:rPr lang="tr-TR" sz="1600" b="1"/>
              <a:t>Özellikle çocuklara yönelik şiddet ve istismarla ilgili başvurulabilecek bazı kuruluşlar ise şunlardır:</a:t>
            </a:r>
            <a:r>
              <a:rPr lang="tr-TR" sz="1600"/>
              <a:t> </a:t>
            </a:r>
            <a:br>
              <a:rPr lang="tr-TR" sz="1600"/>
            </a:br>
            <a:r>
              <a:rPr lang="tr-TR" sz="1600"/>
              <a:t/>
            </a:r>
            <a:br>
              <a:rPr lang="tr-TR" sz="1600"/>
            </a:br>
            <a:r>
              <a:rPr lang="tr-TR" sz="1600" b="1"/>
              <a:t>Sosyal Hizmet İl Müdürlükleri</a:t>
            </a:r>
            <a:br>
              <a:rPr lang="tr-TR" sz="1600" b="1"/>
            </a:br>
            <a:r>
              <a:rPr lang="tr-TR" sz="1600" b="1"/>
              <a:t>Emniyet Müdürlükleri Küçükleri Koruma Şubesi</a:t>
            </a:r>
            <a:br>
              <a:rPr lang="tr-TR" sz="1600" b="1"/>
            </a:br>
            <a:r>
              <a:rPr lang="tr-TR" sz="1600" b="1"/>
              <a:t>İzmir Barosu Çocuk Hakları Komisyonu</a:t>
            </a:r>
            <a:br>
              <a:rPr lang="tr-TR" sz="1600" b="1"/>
            </a:br>
            <a:r>
              <a:rPr lang="tr-TR" sz="1600" b="1"/>
              <a:t>Çocuk Mahkemeleri Cumhuriyet Savcılığı</a:t>
            </a:r>
            <a:br>
              <a:rPr lang="tr-TR" sz="1600" b="1"/>
            </a:br>
            <a:r>
              <a:rPr lang="tr-TR" sz="1600"/>
              <a:t/>
            </a:r>
            <a:br>
              <a:rPr lang="tr-TR" sz="1600"/>
            </a:br>
            <a:r>
              <a:rPr lang="tr-TR" sz="1600"/>
              <a:t>Bunun yanı sıra Türk Kadınlar Birliği, Türk Anneler Derneği, Çağdaş Eğitim Vakfı, AÇEV, Çağdaş Yaşamı Destekleme Derneği, Kadın Emeğini Değerlendirme Vakfı, Türkiye Aile Sağlığı ve Planlama Vakfı, son yıllarda kadına yönelik şiddetle ilgili toplantı, eğitim grupları ve konferanslar düzenlemektedir. </a:t>
            </a:r>
            <a:br>
              <a:rPr lang="tr-TR" sz="1600"/>
            </a:br>
            <a:r>
              <a:rPr lang="tr-TR" sz="1600"/>
              <a:t/>
            </a:r>
            <a:br>
              <a:rPr lang="tr-TR" sz="1600"/>
            </a:br>
            <a:r>
              <a:rPr lang="tr-TR" sz="1600"/>
              <a:t>Ege Üniversitesi’nde Kadın Sorunlarını Araştırma ve Uygulama Merkezleri bulunmaktadır. </a:t>
            </a:r>
            <a:br>
              <a:rPr lang="tr-TR" sz="1600"/>
            </a:br>
            <a:endParaRPr lang="tr-TR"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b="1">
                <a:solidFill>
                  <a:srgbClr val="FF0000"/>
                </a:solidFill>
                <a:latin typeface="Snap ITC" pitchFamily="82" charset="0"/>
              </a:rPr>
              <a:t>Toplumsal İlişkileri Sınırlayıcı</a:t>
            </a:r>
            <a:r>
              <a:rPr lang="tr-TR" sz="5400" b="1">
                <a:solidFill>
                  <a:srgbClr val="FF0000"/>
                </a:solidFill>
                <a:latin typeface="Snap ITC" pitchFamily="82" charset="0"/>
              </a:rPr>
              <a:t> Şiddet</a:t>
            </a:r>
          </a:p>
        </p:txBody>
      </p:sp>
      <p:sp>
        <p:nvSpPr>
          <p:cNvPr id="12291" name="Rectangle 3"/>
          <p:cNvSpPr>
            <a:spLocks noGrp="1" noChangeArrowheads="1"/>
          </p:cNvSpPr>
          <p:nvPr>
            <p:ph type="body" idx="1"/>
          </p:nvPr>
        </p:nvSpPr>
        <p:spPr/>
        <p:txBody>
          <a:bodyPr/>
          <a:lstStyle/>
          <a:p>
            <a:pPr>
              <a:lnSpc>
                <a:spcPct val="90000"/>
              </a:lnSpc>
              <a:buFontTx/>
              <a:buNone/>
            </a:pPr>
            <a:r>
              <a:rPr lang="tr-TR"/>
              <a:t>		Ailesi, arkadaşları / komşuları ile görüşmesini yasaklamak, evden dışarı çıkmasını yasaklamak, gittiği her yere takip etmek, başkalarının önünde aşağılamak ve alay etmek, başkalarının önünde sık sık sözünü kesmek , özel yaşam ve mahremiyet hakkı tanımamak, zorla evlendirmek, namus ve töre nedeni ile baskı uygulamak gibi.</a:t>
            </a:r>
            <a:br>
              <a:rPr lang="tr-TR"/>
            </a:br>
            <a:endParaRPr lang="tr-TR"/>
          </a:p>
        </p:txBody>
      </p:sp>
      <p:sp>
        <p:nvSpPr>
          <p:cNvPr id="12292" name="Rectangle 4"/>
          <p:cNvSpPr>
            <a:spLocks noChangeArrowheads="1"/>
          </p:cNvSpPr>
          <p:nvPr/>
        </p:nvSpPr>
        <p:spPr bwMode="auto">
          <a:xfrm>
            <a:off x="6577013" y="5949950"/>
            <a:ext cx="2459037" cy="792163"/>
          </a:xfrm>
          <a:prstGeom prst="rect">
            <a:avLst/>
          </a:prstGeom>
          <a:noFill/>
          <a:ln w="9525">
            <a:noFill/>
            <a:miter lim="800000"/>
            <a:headEnd/>
            <a:tailEnd/>
          </a:ln>
          <a:effectLst/>
        </p:spPr>
        <p:txBody>
          <a:bodyPr anchor="ctr"/>
          <a:lstStyle/>
          <a:p>
            <a:pPr algn="ctr"/>
            <a:r>
              <a:rPr lang="tr-TR" sz="2800" b="1" u="sng">
                <a:solidFill>
                  <a:srgbClr val="FF0000"/>
                </a:solidFill>
                <a:latin typeface="Snap ITC" pitchFamily="82" charset="0"/>
              </a:rPr>
              <a:t>ŞİDDETİN</a:t>
            </a:r>
            <a:r>
              <a:rPr lang="tr-TR" sz="2800" b="1" u="sng">
                <a:solidFill>
                  <a:schemeClr val="tx2"/>
                </a:solidFill>
                <a:latin typeface="Snap ITC" pitchFamily="82" charset="0"/>
              </a:rPr>
              <a:t> </a:t>
            </a:r>
            <a:br>
              <a:rPr lang="tr-TR" sz="2800" b="1" u="sng">
                <a:solidFill>
                  <a:schemeClr val="tx2"/>
                </a:solidFill>
                <a:latin typeface="Snap ITC" pitchFamily="82" charset="0"/>
              </a:rPr>
            </a:br>
            <a:r>
              <a:rPr lang="tr-TR" sz="2800" b="1" u="sng">
                <a:latin typeface="Agency FB" pitchFamily="34" charset="0"/>
              </a:rPr>
              <a:t>FARKLI TÜRLERİ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afterEffect">
                                  <p:stCondLst>
                                    <p:cond delay="0"/>
                                  </p:stCondLst>
                                  <p:endCondLst>
                                    <p:cond evt="onNext" delay="0">
                                      <p:tgtEl>
                                        <p:sldTgt/>
                                      </p:tgtEl>
                                    </p:cond>
                                  </p:endCondLst>
                                  <p:childTnLst>
                                    <p:animClr clrSpc="rgb" dir="cw">
                                      <p:cBhvr>
                                        <p:cTn id="6" dur="2000" fill="hold"/>
                                        <p:tgtEl>
                                          <p:spTgt spid="12290"/>
                                        </p:tgtEl>
                                        <p:attrNameLst>
                                          <p:attrName>fillcolor</p:attrName>
                                        </p:attrNameLst>
                                      </p:cBhvr>
                                      <p:to>
                                        <a:srgbClr val="00FF00"/>
                                      </p:to>
                                    </p:animClr>
                                    <p:set>
                                      <p:cBhvr>
                                        <p:cTn id="7" dur="2000" fill="hold"/>
                                        <p:tgtEl>
                                          <p:spTgt spid="12290"/>
                                        </p:tgtEl>
                                        <p:attrNameLst>
                                          <p:attrName>fill.type</p:attrName>
                                        </p:attrNameLst>
                                      </p:cBhvr>
                                      <p:to>
                                        <p:strVal val="solid"/>
                                      </p:to>
                                    </p:set>
                                    <p:set>
                                      <p:cBhvr>
                                        <p:cTn id="8" dur="2000" fill="hold"/>
                                        <p:tgtEl>
                                          <p:spTgt spid="12290"/>
                                        </p:tgtEl>
                                        <p:attrNameLst>
                                          <p:attrName>fill.on</p:attrName>
                                        </p:attrNameLst>
                                      </p:cBhvr>
                                      <p:to>
                                        <p:strVal val="true"/>
                                      </p:to>
                                    </p:set>
                                  </p:childTnLst>
                                </p:cTn>
                              </p:par>
                            </p:childTnLst>
                          </p:cTn>
                        </p:par>
                        <p:par>
                          <p:cTn id="9" fill="hold">
                            <p:stCondLst>
                              <p:cond delay="2000"/>
                            </p:stCondLst>
                            <p:childTnLst>
                              <p:par>
                                <p:cTn id="10" presetID="1" presetClass="emph" presetSubtype="2" repeatCount="indefinite" fill="hold" nodeType="afterEffect">
                                  <p:stCondLst>
                                    <p:cond delay="0"/>
                                  </p:stCondLst>
                                  <p:endCondLst>
                                    <p:cond evt="onNext" delay="0">
                                      <p:tgtEl>
                                        <p:sldTgt/>
                                      </p:tgtEl>
                                    </p:cond>
                                  </p:endCondLst>
                                  <p:childTnLst>
                                    <p:animClr clrSpc="rgb" dir="cw">
                                      <p:cBhvr>
                                        <p:cTn id="11" dur="2000" fill="hold"/>
                                        <p:tgtEl>
                                          <p:spTgt spid="12292"/>
                                        </p:tgtEl>
                                        <p:attrNameLst>
                                          <p:attrName>fillcolor</p:attrName>
                                        </p:attrNameLst>
                                      </p:cBhvr>
                                      <p:to>
                                        <a:schemeClr val="folHlink"/>
                                      </p:to>
                                    </p:animClr>
                                    <p:set>
                                      <p:cBhvr>
                                        <p:cTn id="12" dur="2000" fill="hold"/>
                                        <p:tgtEl>
                                          <p:spTgt spid="12292"/>
                                        </p:tgtEl>
                                        <p:attrNameLst>
                                          <p:attrName>fill.type</p:attrName>
                                        </p:attrNameLst>
                                      </p:cBhvr>
                                      <p:to>
                                        <p:strVal val="solid"/>
                                      </p:to>
                                    </p:set>
                                    <p:set>
                                      <p:cBhvr>
                                        <p:cTn id="13" dur="2000" fill="hold"/>
                                        <p:tgtEl>
                                          <p:spTgt spid="1229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sz="5400" b="1">
                <a:solidFill>
                  <a:srgbClr val="FF0000"/>
                </a:solidFill>
                <a:latin typeface="Snap ITC" pitchFamily="82" charset="0"/>
              </a:rPr>
              <a:t>Cinsel Şiddet </a:t>
            </a:r>
          </a:p>
        </p:txBody>
      </p:sp>
      <p:sp>
        <p:nvSpPr>
          <p:cNvPr id="13315" name="Rectangle 3"/>
          <p:cNvSpPr>
            <a:spLocks noGrp="1" noChangeArrowheads="1"/>
          </p:cNvSpPr>
          <p:nvPr>
            <p:ph type="body" idx="1"/>
          </p:nvPr>
        </p:nvSpPr>
        <p:spPr/>
        <p:txBody>
          <a:bodyPr/>
          <a:lstStyle/>
          <a:p>
            <a:pPr>
              <a:buFontTx/>
              <a:buNone/>
            </a:pPr>
            <a:r>
              <a:rPr lang="tr-TR" sz="3000"/>
              <a:t>	İstemediği cinsel ilişkiye zorlamak, tecavüz, başka kişilerle cinsel ilişkiye zorlamak, cinsel olarak kişiyi korkutan ve kıran davranışlarda bulunmak, sürekli kadınlığını/erkekliğini aşağılamak, telefonla/mektupla veya sözlü olarak sürekli cinsel içerikli tacizlerde bulunmak, cinsel organlara zarar vermek, namus ve töre nedeni ile baskı uygulamak ve öldürmek gibi.</a:t>
            </a:r>
            <a:br>
              <a:rPr lang="tr-TR" sz="3000"/>
            </a:br>
            <a:endParaRPr lang="tr-TR" sz="3000"/>
          </a:p>
        </p:txBody>
      </p:sp>
      <p:sp>
        <p:nvSpPr>
          <p:cNvPr id="13316" name="Rectangle 4"/>
          <p:cNvSpPr>
            <a:spLocks noChangeArrowheads="1"/>
          </p:cNvSpPr>
          <p:nvPr/>
        </p:nvSpPr>
        <p:spPr bwMode="auto">
          <a:xfrm>
            <a:off x="6577013" y="5949950"/>
            <a:ext cx="2459037" cy="792163"/>
          </a:xfrm>
          <a:prstGeom prst="rect">
            <a:avLst/>
          </a:prstGeom>
          <a:noFill/>
          <a:ln w="9525">
            <a:noFill/>
            <a:miter lim="800000"/>
            <a:headEnd/>
            <a:tailEnd/>
          </a:ln>
          <a:effectLst/>
        </p:spPr>
        <p:txBody>
          <a:bodyPr anchor="ctr"/>
          <a:lstStyle/>
          <a:p>
            <a:pPr algn="ctr"/>
            <a:r>
              <a:rPr lang="tr-TR" sz="2800" b="1" u="sng">
                <a:solidFill>
                  <a:srgbClr val="FF0000"/>
                </a:solidFill>
                <a:latin typeface="Snap ITC" pitchFamily="82" charset="0"/>
              </a:rPr>
              <a:t>ŞİDDETİN</a:t>
            </a:r>
            <a:r>
              <a:rPr lang="tr-TR" sz="2800" b="1" u="sng">
                <a:solidFill>
                  <a:schemeClr val="tx2"/>
                </a:solidFill>
                <a:latin typeface="Snap ITC" pitchFamily="82" charset="0"/>
              </a:rPr>
              <a:t> </a:t>
            </a:r>
            <a:br>
              <a:rPr lang="tr-TR" sz="2800" b="1" u="sng">
                <a:solidFill>
                  <a:schemeClr val="tx2"/>
                </a:solidFill>
                <a:latin typeface="Snap ITC" pitchFamily="82" charset="0"/>
              </a:rPr>
            </a:br>
            <a:r>
              <a:rPr lang="tr-TR" sz="2800" b="1" u="sng">
                <a:latin typeface="Agency FB" pitchFamily="34" charset="0"/>
              </a:rPr>
              <a:t>FARKLI TÜRLERİ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afterEffect">
                                  <p:stCondLst>
                                    <p:cond delay="0"/>
                                  </p:stCondLst>
                                  <p:endCondLst>
                                    <p:cond evt="onNext" delay="0">
                                      <p:tgtEl>
                                        <p:sldTgt/>
                                      </p:tgtEl>
                                    </p:cond>
                                  </p:endCondLst>
                                  <p:childTnLst>
                                    <p:animClr clrSpc="rgb" dir="cw">
                                      <p:cBhvr>
                                        <p:cTn id="6" dur="2000" fill="hold"/>
                                        <p:tgtEl>
                                          <p:spTgt spid="13314"/>
                                        </p:tgtEl>
                                        <p:attrNameLst>
                                          <p:attrName>fillcolor</p:attrName>
                                        </p:attrNameLst>
                                      </p:cBhvr>
                                      <p:to>
                                        <a:srgbClr val="FFFF00"/>
                                      </p:to>
                                    </p:animClr>
                                    <p:set>
                                      <p:cBhvr>
                                        <p:cTn id="7" dur="2000" fill="hold"/>
                                        <p:tgtEl>
                                          <p:spTgt spid="13314"/>
                                        </p:tgtEl>
                                        <p:attrNameLst>
                                          <p:attrName>fill.type</p:attrName>
                                        </p:attrNameLst>
                                      </p:cBhvr>
                                      <p:to>
                                        <p:strVal val="solid"/>
                                      </p:to>
                                    </p:set>
                                    <p:set>
                                      <p:cBhvr>
                                        <p:cTn id="8" dur="2000" fill="hold"/>
                                        <p:tgtEl>
                                          <p:spTgt spid="13314"/>
                                        </p:tgtEl>
                                        <p:attrNameLst>
                                          <p:attrName>fill.on</p:attrName>
                                        </p:attrNameLst>
                                      </p:cBhvr>
                                      <p:to>
                                        <p:strVal val="true"/>
                                      </p:to>
                                    </p:set>
                                  </p:childTnLst>
                                </p:cTn>
                              </p:par>
                            </p:childTnLst>
                          </p:cTn>
                        </p:par>
                        <p:par>
                          <p:cTn id="9" fill="hold">
                            <p:stCondLst>
                              <p:cond delay="2000"/>
                            </p:stCondLst>
                            <p:childTnLst>
                              <p:par>
                                <p:cTn id="10" presetID="1" presetClass="emph" presetSubtype="2" repeatCount="indefinite" fill="hold" nodeType="afterEffect">
                                  <p:stCondLst>
                                    <p:cond delay="0"/>
                                  </p:stCondLst>
                                  <p:endCondLst>
                                    <p:cond evt="onNext" delay="0">
                                      <p:tgtEl>
                                        <p:sldTgt/>
                                      </p:tgtEl>
                                    </p:cond>
                                  </p:endCondLst>
                                  <p:childTnLst>
                                    <p:animClr clrSpc="rgb" dir="cw">
                                      <p:cBhvr>
                                        <p:cTn id="11" dur="2000" fill="hold"/>
                                        <p:tgtEl>
                                          <p:spTgt spid="13316"/>
                                        </p:tgtEl>
                                        <p:attrNameLst>
                                          <p:attrName>fillcolor</p:attrName>
                                        </p:attrNameLst>
                                      </p:cBhvr>
                                      <p:to>
                                        <a:schemeClr val="folHlink"/>
                                      </p:to>
                                    </p:animClr>
                                    <p:set>
                                      <p:cBhvr>
                                        <p:cTn id="12" dur="2000" fill="hold"/>
                                        <p:tgtEl>
                                          <p:spTgt spid="13316"/>
                                        </p:tgtEl>
                                        <p:attrNameLst>
                                          <p:attrName>fill.type</p:attrName>
                                        </p:attrNameLst>
                                      </p:cBhvr>
                                      <p:to>
                                        <p:strVal val="solid"/>
                                      </p:to>
                                    </p:set>
                                    <p:set>
                                      <p:cBhvr>
                                        <p:cTn id="13" dur="2000" fill="hold"/>
                                        <p:tgtEl>
                                          <p:spTgt spid="1331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sz="5400" b="1">
                <a:solidFill>
                  <a:srgbClr val="FF0000"/>
                </a:solidFill>
                <a:latin typeface="Snap ITC" pitchFamily="82" charset="0"/>
              </a:rPr>
              <a:t>Ekonomik Şiddet</a:t>
            </a:r>
          </a:p>
        </p:txBody>
      </p:sp>
      <p:sp>
        <p:nvSpPr>
          <p:cNvPr id="14339" name="Rectangle 3"/>
          <p:cNvSpPr>
            <a:spLocks noGrp="1" noChangeArrowheads="1"/>
          </p:cNvSpPr>
          <p:nvPr>
            <p:ph type="body" idx="1"/>
          </p:nvPr>
        </p:nvSpPr>
        <p:spPr/>
        <p:txBody>
          <a:bodyPr/>
          <a:lstStyle/>
          <a:p>
            <a:pPr>
              <a:buFontTx/>
              <a:buNone/>
            </a:pPr>
            <a:r>
              <a:rPr lang="tr-TR"/>
              <a:t>	Parasını almak ve geri vermemek, </a:t>
            </a:r>
          </a:p>
          <a:p>
            <a:pPr>
              <a:buFontTx/>
              <a:buNone/>
            </a:pPr>
            <a:r>
              <a:rPr lang="tr-TR"/>
              <a:t>	zorla istemediği bir işte çalıştırmak, </a:t>
            </a:r>
          </a:p>
          <a:p>
            <a:pPr>
              <a:buFontTx/>
              <a:buNone/>
            </a:pPr>
            <a:r>
              <a:rPr lang="tr-TR"/>
              <a:t>	istediği halde çalıştırmamak/işe yollamamak veya zorla çalıştırmak, </a:t>
            </a:r>
          </a:p>
          <a:p>
            <a:pPr>
              <a:buFontTx/>
              <a:buNone/>
            </a:pPr>
            <a:r>
              <a:rPr lang="tr-TR"/>
              <a:t>	eline hiç para vermemek gibi.</a:t>
            </a:r>
            <a:br>
              <a:rPr lang="tr-TR"/>
            </a:br>
            <a:endParaRPr lang="tr-TR"/>
          </a:p>
        </p:txBody>
      </p:sp>
      <p:sp>
        <p:nvSpPr>
          <p:cNvPr id="14340" name="Rectangle 4"/>
          <p:cNvSpPr>
            <a:spLocks noChangeArrowheads="1"/>
          </p:cNvSpPr>
          <p:nvPr/>
        </p:nvSpPr>
        <p:spPr bwMode="auto">
          <a:xfrm>
            <a:off x="6577013" y="5949950"/>
            <a:ext cx="2459037" cy="792163"/>
          </a:xfrm>
          <a:prstGeom prst="rect">
            <a:avLst/>
          </a:prstGeom>
          <a:noFill/>
          <a:ln w="9525">
            <a:noFill/>
            <a:miter lim="800000"/>
            <a:headEnd/>
            <a:tailEnd/>
          </a:ln>
          <a:effectLst/>
        </p:spPr>
        <p:txBody>
          <a:bodyPr anchor="ctr"/>
          <a:lstStyle/>
          <a:p>
            <a:pPr algn="ctr"/>
            <a:r>
              <a:rPr lang="tr-TR" sz="2800" b="1" u="sng">
                <a:solidFill>
                  <a:srgbClr val="FF0000"/>
                </a:solidFill>
                <a:latin typeface="Snap ITC" pitchFamily="82" charset="0"/>
              </a:rPr>
              <a:t>ŞİDDETİN</a:t>
            </a:r>
            <a:r>
              <a:rPr lang="tr-TR" sz="2800" b="1" u="sng">
                <a:solidFill>
                  <a:schemeClr val="tx2"/>
                </a:solidFill>
                <a:latin typeface="Snap ITC" pitchFamily="82" charset="0"/>
              </a:rPr>
              <a:t> </a:t>
            </a:r>
            <a:br>
              <a:rPr lang="tr-TR" sz="2800" b="1" u="sng">
                <a:solidFill>
                  <a:schemeClr val="tx2"/>
                </a:solidFill>
                <a:latin typeface="Snap ITC" pitchFamily="82" charset="0"/>
              </a:rPr>
            </a:br>
            <a:r>
              <a:rPr lang="tr-TR" sz="2800" b="1" u="sng">
                <a:latin typeface="Agency FB" pitchFamily="34" charset="0"/>
              </a:rPr>
              <a:t>FARKLI TÜRLERİ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nodeType="afterEffect">
                                  <p:stCondLst>
                                    <p:cond delay="0"/>
                                  </p:stCondLst>
                                  <p:endCondLst>
                                    <p:cond evt="onNext" delay="0">
                                      <p:tgtEl>
                                        <p:sldTgt/>
                                      </p:tgtEl>
                                    </p:cond>
                                  </p:endCondLst>
                                  <p:childTnLst>
                                    <p:animClr clrSpc="rgb" dir="cw">
                                      <p:cBhvr>
                                        <p:cTn id="6" dur="2000" fill="hold"/>
                                        <p:tgtEl>
                                          <p:spTgt spid="14338"/>
                                        </p:tgtEl>
                                        <p:attrNameLst>
                                          <p:attrName>fillcolor</p:attrName>
                                        </p:attrNameLst>
                                      </p:cBhvr>
                                      <p:to>
                                        <a:srgbClr val="FF66FF"/>
                                      </p:to>
                                    </p:animClr>
                                    <p:set>
                                      <p:cBhvr>
                                        <p:cTn id="7" dur="2000" fill="hold"/>
                                        <p:tgtEl>
                                          <p:spTgt spid="14338"/>
                                        </p:tgtEl>
                                        <p:attrNameLst>
                                          <p:attrName>fill.type</p:attrName>
                                        </p:attrNameLst>
                                      </p:cBhvr>
                                      <p:to>
                                        <p:strVal val="solid"/>
                                      </p:to>
                                    </p:set>
                                    <p:set>
                                      <p:cBhvr>
                                        <p:cTn id="8" dur="2000" fill="hold"/>
                                        <p:tgtEl>
                                          <p:spTgt spid="14338"/>
                                        </p:tgtEl>
                                        <p:attrNameLst>
                                          <p:attrName>fill.on</p:attrName>
                                        </p:attrNameLst>
                                      </p:cBhvr>
                                      <p:to>
                                        <p:strVal val="true"/>
                                      </p:to>
                                    </p:set>
                                  </p:childTnLst>
                                </p:cTn>
                              </p:par>
                            </p:childTnLst>
                          </p:cTn>
                        </p:par>
                        <p:par>
                          <p:cTn id="9" fill="hold">
                            <p:stCondLst>
                              <p:cond delay="2000"/>
                            </p:stCondLst>
                            <p:childTnLst>
                              <p:par>
                                <p:cTn id="10" presetID="1" presetClass="emph" presetSubtype="2" repeatCount="indefinite" fill="hold" nodeType="afterEffect">
                                  <p:stCondLst>
                                    <p:cond delay="0"/>
                                  </p:stCondLst>
                                  <p:endCondLst>
                                    <p:cond evt="onNext" delay="0">
                                      <p:tgtEl>
                                        <p:sldTgt/>
                                      </p:tgtEl>
                                    </p:cond>
                                  </p:endCondLst>
                                  <p:childTnLst>
                                    <p:animClr clrSpc="rgb" dir="cw">
                                      <p:cBhvr>
                                        <p:cTn id="11" dur="2000" fill="hold"/>
                                        <p:tgtEl>
                                          <p:spTgt spid="14340"/>
                                        </p:tgtEl>
                                        <p:attrNameLst>
                                          <p:attrName>fillcolor</p:attrName>
                                        </p:attrNameLst>
                                      </p:cBhvr>
                                      <p:to>
                                        <a:schemeClr val="folHlink"/>
                                      </p:to>
                                    </p:animClr>
                                    <p:set>
                                      <p:cBhvr>
                                        <p:cTn id="12" dur="2000" fill="hold"/>
                                        <p:tgtEl>
                                          <p:spTgt spid="14340"/>
                                        </p:tgtEl>
                                        <p:attrNameLst>
                                          <p:attrName>fill.type</p:attrName>
                                        </p:attrNameLst>
                                      </p:cBhvr>
                                      <p:to>
                                        <p:strVal val="solid"/>
                                      </p:to>
                                    </p:set>
                                    <p:set>
                                      <p:cBhvr>
                                        <p:cTn id="13" dur="2000" fill="hold"/>
                                        <p:tgtEl>
                                          <p:spTgt spid="1434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125538"/>
            <a:ext cx="8229600" cy="5000625"/>
          </a:xfrm>
        </p:spPr>
        <p:txBody>
          <a:bodyPr/>
          <a:lstStyle/>
          <a:p>
            <a:pPr algn="ctr">
              <a:lnSpc>
                <a:spcPct val="80000"/>
              </a:lnSpc>
              <a:buFontTx/>
              <a:buNone/>
            </a:pPr>
            <a:r>
              <a:rPr lang="tr-TR" sz="10500">
                <a:solidFill>
                  <a:srgbClr val="FF0000"/>
                </a:solidFill>
                <a:latin typeface="Snap ITC" pitchFamily="82" charset="0"/>
              </a:rPr>
              <a:t>ŞİDDETİN</a:t>
            </a:r>
          </a:p>
          <a:p>
            <a:pPr algn="ctr">
              <a:lnSpc>
                <a:spcPct val="80000"/>
              </a:lnSpc>
              <a:buFontTx/>
              <a:buNone/>
            </a:pPr>
            <a:r>
              <a:rPr lang="tr-TR" sz="10500" b="1">
                <a:solidFill>
                  <a:srgbClr val="FF0000"/>
                </a:solidFill>
                <a:latin typeface="Agency FB" pitchFamily="34" charset="0"/>
              </a:rPr>
              <a:t>NEDENLERİ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repeatCount="indefinite" fill="remove" nodeType="afterEffect">
                                  <p:stCondLst>
                                    <p:cond delay="0"/>
                                  </p:stCondLst>
                                  <p:endCondLst>
                                    <p:cond evt="onNext" delay="0">
                                      <p:tgtEl>
                                        <p:sldTgt/>
                                      </p:tgtEl>
                                    </p:cond>
                                  </p:endCondLst>
                                  <p:childTnLst>
                                    <p:animClr clrSpc="rgb" dir="cw">
                                      <p:cBhvr override="childStyle">
                                        <p:cTn id="6" dur="1500" accel="50000" autoRev="1" fill="hold" tmFilter="0, 0; .33333, 1; 1, 1">
                                          <p:stCondLst>
                                            <p:cond delay="0"/>
                                          </p:stCondLst>
                                        </p:cTn>
                                        <p:tgtEl>
                                          <p:spTgt spid="5123">
                                            <p:txEl>
                                              <p:pRg st="0" end="0"/>
                                            </p:txEl>
                                          </p:spTgt>
                                        </p:tgtEl>
                                        <p:attrNameLst>
                                          <p:attrName>style.color</p:attrName>
                                        </p:attrNameLst>
                                      </p:cBhvr>
                                      <p:to>
                                        <a:schemeClr val="accent2"/>
                                      </p:to>
                                    </p:animClr>
                                    <p:animClr clrSpc="rgb" dir="cw">
                                      <p:cBhvr>
                                        <p:cTn id="7" dur="1500" accel="50000" autoRev="1" fill="hold" tmFilter="0, 0; .33333, 1; 1, 1">
                                          <p:stCondLst>
                                            <p:cond delay="0"/>
                                          </p:stCondLst>
                                        </p:cTn>
                                        <p:tgtEl>
                                          <p:spTgt spid="5123">
                                            <p:txEl>
                                              <p:pRg st="0" end="0"/>
                                            </p:txEl>
                                          </p:spTgt>
                                        </p:tgtEl>
                                        <p:attrNameLst>
                                          <p:attrName>fillcolor</p:attrName>
                                        </p:attrNameLst>
                                      </p:cBhvr>
                                      <p:to>
                                        <a:schemeClr val="accent2"/>
                                      </p:to>
                                    </p:animClr>
                                    <p:set>
                                      <p:cBhvr>
                                        <p:cTn id="8" dur="3000" fill="hold"/>
                                        <p:tgtEl>
                                          <p:spTgt spid="5123">
                                            <p:txEl>
                                              <p:pRg st="0" end="0"/>
                                            </p:txEl>
                                          </p:spTgt>
                                        </p:tgtEl>
                                        <p:attrNameLst>
                                          <p:attrName>fill.type</p:attrName>
                                        </p:attrNameLst>
                                      </p:cBhvr>
                                      <p:to>
                                        <p:strVal val="solid"/>
                                      </p:to>
                                    </p:set>
                                    <p:set>
                                      <p:cBhvr>
                                        <p:cTn id="9" dur="3000" fill="hold"/>
                                        <p:tgtEl>
                                          <p:spTgt spid="5123">
                                            <p:txEl>
                                              <p:pRg st="0" end="0"/>
                                            </p:txEl>
                                          </p:spTgt>
                                        </p:tgtEl>
                                        <p:attrNameLst>
                                          <p:attrName>fill.on</p:attrName>
                                        </p:attrNameLst>
                                      </p:cBhvr>
                                      <p:to>
                                        <p:strVal val="true"/>
                                      </p:to>
                                    </p:set>
                                    <p:animScale>
                                      <p:cBhvr>
                                        <p:cTn id="10" dur="1500" accel="50000" autoRev="1" fill="hold" tmFilter="0, 0; .33333, 1; 1, 1">
                                          <p:stCondLst>
                                            <p:cond delay="0"/>
                                          </p:stCondLst>
                                        </p:cTn>
                                        <p:tgtEl>
                                          <p:spTgt spid="5123">
                                            <p:txEl>
                                              <p:pRg st="0" end="0"/>
                                            </p:txEl>
                                          </p:spTgt>
                                        </p:tgtEl>
                                      </p:cBhvr>
                                      <p:from x="100000" y="100000"/>
                                      <p:to x="100000" y="140000"/>
                                    </p:animScale>
                                  </p:childTnLst>
                                </p:cTn>
                              </p:par>
                              <p:par>
                                <p:cTn id="11" presetID="26" presetClass="emph" presetSubtype="0" repeatCount="indefinite" fill="hold" nodeType="withEffect">
                                  <p:stCondLst>
                                    <p:cond delay="0"/>
                                  </p:stCondLst>
                                  <p:endCondLst>
                                    <p:cond evt="onNext" delay="0">
                                      <p:tgtEl>
                                        <p:sldTgt/>
                                      </p:tgtEl>
                                    </p:cond>
                                  </p:endCondLst>
                                  <p:childTnLst>
                                    <p:animEffect transition="out" filter="fade">
                                      <p:cBhvr>
                                        <p:cTn id="12" dur="500" tmFilter="0, 0; .2, .5; .8, .5; 1, 0"/>
                                        <p:tgtEl>
                                          <p:spTgt spid="5123">
                                            <p:txEl>
                                              <p:pRg st="1" end="1"/>
                                            </p:txEl>
                                          </p:spTgt>
                                        </p:tgtEl>
                                      </p:cBhvr>
                                    </p:animEffect>
                                    <p:animScale>
                                      <p:cBhvr>
                                        <p:cTn id="13" dur="250" autoRev="1" fill="hold"/>
                                        <p:tgtEl>
                                          <p:spTgt spid="512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861</TotalTime>
  <Words>856</Words>
  <Application>Microsoft Office PowerPoint</Application>
  <PresentationFormat>Ekran Gösterisi (4:3)</PresentationFormat>
  <Paragraphs>225</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Varsayılan Tasarım</vt:lpstr>
      <vt:lpstr>Slayt 1</vt:lpstr>
      <vt:lpstr>Slayt 2</vt:lpstr>
      <vt:lpstr>ŞİDDETİN  FARKLI TÜRLERİ</vt:lpstr>
      <vt:lpstr>Fiziksel Şiddet</vt:lpstr>
      <vt:lpstr>Sözlü Şiddet</vt:lpstr>
      <vt:lpstr>Toplumsal İlişkileri Sınırlayıcı Şiddet</vt:lpstr>
      <vt:lpstr>Cinsel Şiddet </vt:lpstr>
      <vt:lpstr>Ekonomik Şiddet</vt:lpstr>
      <vt:lpstr>Slayt 9</vt:lpstr>
      <vt:lpstr>Biyolojik NEDENLER</vt:lpstr>
      <vt:lpstr>Öğrenme ile ilgili NEDENLER</vt:lpstr>
      <vt:lpstr>Şiddetin bir eğitim aracı olarak kullanımı :</vt:lpstr>
      <vt:lpstr>Toplumsal NEDENLER</vt:lpstr>
      <vt:lpstr>Toplumsal NEDENLER</vt:lpstr>
      <vt:lpstr>Kişiler arası etkileşim ile ilgili NEDENLER</vt:lpstr>
      <vt:lpstr>Kişiler arası etkileşim ile ilgili NEDENLER</vt:lpstr>
      <vt:lpstr>Kişiler arası etkileşim ile ilgili NEDENLER</vt:lpstr>
      <vt:lpstr>Slayt 18</vt:lpstr>
      <vt:lpstr>YANLIŞ İNANIŞ:</vt:lpstr>
      <vt:lpstr>YANLIŞ İNANIŞ:</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AİLE İÇİ ŞİDDETTİN  ÇOCUĞUM ÜZERİNDEKİ ETKİLERİNİ AZALTMAK İÇİN NE YAPABİLİRİM ?</vt:lpstr>
      <vt:lpstr>ŞİDDET GÖRÜYORSANIZ</vt:lpstr>
      <vt:lpstr>YASAL HAKLARINIZ: Ailenin Korunmasına Dair Kanun</vt:lpstr>
      <vt:lpstr>Tehlikedeyseniz!  Yardım isteyin</vt:lpstr>
      <vt:lpstr>Slayt 40</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Şiddete Uğrayan Bir Tanıdığınıza NASIL YARDIM EDEBİLİRSİNİZ?</vt:lpstr>
      <vt:lpstr>Başvurulabilecek Yerler:</vt:lpstr>
    </vt:vector>
  </TitlesOfParts>
  <Company>SEZER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İLKER SEZER</dc:creator>
  <cp:lastModifiedBy>PC</cp:lastModifiedBy>
  <cp:revision>68</cp:revision>
  <dcterms:created xsi:type="dcterms:W3CDTF">2005-07-06T12:39:18Z</dcterms:created>
  <dcterms:modified xsi:type="dcterms:W3CDTF">2017-06-14T00:11:54Z</dcterms:modified>
</cp:coreProperties>
</file>