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87DF584F-279E-4EB9-BD03-E126A781D855}" type="datetimeFigureOut">
              <a:rPr lang="tr-TR" smtClean="0"/>
              <a:t>29.04.2024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028840-DF8E-4472-9F09-7C8F36CDBEBC}" type="slidenum">
              <a:rPr lang="tr-TR" smtClean="0"/>
              <a:t>‹#›</a:t>
            </a:fld>
            <a:endParaRPr lang="tr-TR"/>
          </a:p>
        </p:txBody>
      </p:sp>
    </p:spTree>
    <p:extLst>
      <p:ext uri="{BB962C8B-B14F-4D97-AF65-F5344CB8AC3E}">
        <p14:creationId xmlns:p14="http://schemas.microsoft.com/office/powerpoint/2010/main" val="2132052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87DF584F-279E-4EB9-BD03-E126A781D855}" type="datetimeFigureOut">
              <a:rPr lang="tr-TR" smtClean="0"/>
              <a:t>29.04.2024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028840-DF8E-4472-9F09-7C8F36CDBEBC}" type="slidenum">
              <a:rPr lang="tr-TR" smtClean="0"/>
              <a:t>‹#›</a:t>
            </a:fld>
            <a:endParaRPr lang="tr-TR"/>
          </a:p>
        </p:txBody>
      </p:sp>
    </p:spTree>
    <p:extLst>
      <p:ext uri="{BB962C8B-B14F-4D97-AF65-F5344CB8AC3E}">
        <p14:creationId xmlns:p14="http://schemas.microsoft.com/office/powerpoint/2010/main" val="3287801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87DF584F-279E-4EB9-BD03-E126A781D855}" type="datetimeFigureOut">
              <a:rPr lang="tr-TR" smtClean="0"/>
              <a:t>29.04.2024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028840-DF8E-4472-9F09-7C8F36CDBEBC}"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594740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87DF584F-279E-4EB9-BD03-E126A781D855}" type="datetimeFigureOut">
              <a:rPr lang="tr-TR" smtClean="0"/>
              <a:t>29.04.2024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028840-DF8E-4472-9F09-7C8F36CDBEBC}" type="slidenum">
              <a:rPr lang="tr-TR" smtClean="0"/>
              <a:t>‹#›</a:t>
            </a:fld>
            <a:endParaRPr lang="tr-TR"/>
          </a:p>
        </p:txBody>
      </p:sp>
    </p:spTree>
    <p:extLst>
      <p:ext uri="{BB962C8B-B14F-4D97-AF65-F5344CB8AC3E}">
        <p14:creationId xmlns:p14="http://schemas.microsoft.com/office/powerpoint/2010/main" val="37108514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87DF584F-279E-4EB9-BD03-E126A781D855}" type="datetimeFigureOut">
              <a:rPr lang="tr-TR" smtClean="0"/>
              <a:t>29.04.2024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028840-DF8E-4472-9F09-7C8F36CDBEBC}"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482092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87DF584F-279E-4EB9-BD03-E126A781D855}" type="datetimeFigureOut">
              <a:rPr lang="tr-TR" smtClean="0"/>
              <a:t>29.04.2024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028840-DF8E-4472-9F09-7C8F36CDBEBC}" type="slidenum">
              <a:rPr lang="tr-TR" smtClean="0"/>
              <a:t>‹#›</a:t>
            </a:fld>
            <a:endParaRPr lang="tr-TR"/>
          </a:p>
        </p:txBody>
      </p:sp>
    </p:spTree>
    <p:extLst>
      <p:ext uri="{BB962C8B-B14F-4D97-AF65-F5344CB8AC3E}">
        <p14:creationId xmlns:p14="http://schemas.microsoft.com/office/powerpoint/2010/main" val="22377560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7DF584F-279E-4EB9-BD03-E126A781D855}" type="datetimeFigureOut">
              <a:rPr lang="tr-TR" smtClean="0"/>
              <a:t>29.04.2024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028840-DF8E-4472-9F09-7C8F36CDBEBC}" type="slidenum">
              <a:rPr lang="tr-TR" smtClean="0"/>
              <a:t>‹#›</a:t>
            </a:fld>
            <a:endParaRPr lang="tr-TR"/>
          </a:p>
        </p:txBody>
      </p:sp>
    </p:spTree>
    <p:extLst>
      <p:ext uri="{BB962C8B-B14F-4D97-AF65-F5344CB8AC3E}">
        <p14:creationId xmlns:p14="http://schemas.microsoft.com/office/powerpoint/2010/main" val="15226558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7DF584F-279E-4EB9-BD03-E126A781D855}" type="datetimeFigureOut">
              <a:rPr lang="tr-TR" smtClean="0"/>
              <a:t>29.04.2024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028840-DF8E-4472-9F09-7C8F36CDBEBC}" type="slidenum">
              <a:rPr lang="tr-TR" smtClean="0"/>
              <a:t>‹#›</a:t>
            </a:fld>
            <a:endParaRPr lang="tr-TR"/>
          </a:p>
        </p:txBody>
      </p:sp>
    </p:spTree>
    <p:extLst>
      <p:ext uri="{BB962C8B-B14F-4D97-AF65-F5344CB8AC3E}">
        <p14:creationId xmlns:p14="http://schemas.microsoft.com/office/powerpoint/2010/main" val="438046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7DF584F-279E-4EB9-BD03-E126A781D855}" type="datetimeFigureOut">
              <a:rPr lang="tr-TR" smtClean="0"/>
              <a:t>29.04.2024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028840-DF8E-4472-9F09-7C8F36CDBEBC}" type="slidenum">
              <a:rPr lang="tr-TR" smtClean="0"/>
              <a:t>‹#›</a:t>
            </a:fld>
            <a:endParaRPr lang="tr-TR"/>
          </a:p>
        </p:txBody>
      </p:sp>
    </p:spTree>
    <p:extLst>
      <p:ext uri="{BB962C8B-B14F-4D97-AF65-F5344CB8AC3E}">
        <p14:creationId xmlns:p14="http://schemas.microsoft.com/office/powerpoint/2010/main" val="1748840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87DF584F-279E-4EB9-BD03-E126A781D855}" type="datetimeFigureOut">
              <a:rPr lang="tr-TR" smtClean="0"/>
              <a:t>29.04.2024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028840-DF8E-4472-9F09-7C8F36CDBEBC}" type="slidenum">
              <a:rPr lang="tr-TR" smtClean="0"/>
              <a:t>‹#›</a:t>
            </a:fld>
            <a:endParaRPr lang="tr-TR"/>
          </a:p>
        </p:txBody>
      </p:sp>
    </p:spTree>
    <p:extLst>
      <p:ext uri="{BB962C8B-B14F-4D97-AF65-F5344CB8AC3E}">
        <p14:creationId xmlns:p14="http://schemas.microsoft.com/office/powerpoint/2010/main" val="2002820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7DF584F-279E-4EB9-BD03-E126A781D855}" type="datetimeFigureOut">
              <a:rPr lang="tr-TR" smtClean="0"/>
              <a:t>29.04.2024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6028840-DF8E-4472-9F09-7C8F36CDBEBC}" type="slidenum">
              <a:rPr lang="tr-TR" smtClean="0"/>
              <a:t>‹#›</a:t>
            </a:fld>
            <a:endParaRPr lang="tr-TR"/>
          </a:p>
        </p:txBody>
      </p:sp>
    </p:spTree>
    <p:extLst>
      <p:ext uri="{BB962C8B-B14F-4D97-AF65-F5344CB8AC3E}">
        <p14:creationId xmlns:p14="http://schemas.microsoft.com/office/powerpoint/2010/main" val="4128059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7DF584F-279E-4EB9-BD03-E126A781D855}" type="datetimeFigureOut">
              <a:rPr lang="tr-TR" smtClean="0"/>
              <a:t>29.04.2024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6028840-DF8E-4472-9F09-7C8F36CDBEBC}" type="slidenum">
              <a:rPr lang="tr-TR" smtClean="0"/>
              <a:t>‹#›</a:t>
            </a:fld>
            <a:endParaRPr lang="tr-TR"/>
          </a:p>
        </p:txBody>
      </p:sp>
    </p:spTree>
    <p:extLst>
      <p:ext uri="{BB962C8B-B14F-4D97-AF65-F5344CB8AC3E}">
        <p14:creationId xmlns:p14="http://schemas.microsoft.com/office/powerpoint/2010/main" val="2647746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87DF584F-279E-4EB9-BD03-E126A781D855}" type="datetimeFigureOut">
              <a:rPr lang="tr-TR" smtClean="0"/>
              <a:t>29.04.2024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6028840-DF8E-4472-9F09-7C8F36CDBEBC}" type="slidenum">
              <a:rPr lang="tr-TR" smtClean="0"/>
              <a:t>‹#›</a:t>
            </a:fld>
            <a:endParaRPr lang="tr-TR"/>
          </a:p>
        </p:txBody>
      </p:sp>
    </p:spTree>
    <p:extLst>
      <p:ext uri="{BB962C8B-B14F-4D97-AF65-F5344CB8AC3E}">
        <p14:creationId xmlns:p14="http://schemas.microsoft.com/office/powerpoint/2010/main" val="3274701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F584F-279E-4EB9-BD03-E126A781D855}" type="datetimeFigureOut">
              <a:rPr lang="tr-TR" smtClean="0"/>
              <a:t>29.04.2024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6028840-DF8E-4472-9F09-7C8F36CDBEBC}" type="slidenum">
              <a:rPr lang="tr-TR" smtClean="0"/>
              <a:t>‹#›</a:t>
            </a:fld>
            <a:endParaRPr lang="tr-TR"/>
          </a:p>
        </p:txBody>
      </p:sp>
    </p:spTree>
    <p:extLst>
      <p:ext uri="{BB962C8B-B14F-4D97-AF65-F5344CB8AC3E}">
        <p14:creationId xmlns:p14="http://schemas.microsoft.com/office/powerpoint/2010/main" val="1705563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87DF584F-279E-4EB9-BD03-E126A781D855}" type="datetimeFigureOut">
              <a:rPr lang="tr-TR" smtClean="0"/>
              <a:t>29.04.2024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6028840-DF8E-4472-9F09-7C8F36CDBEBC}" type="slidenum">
              <a:rPr lang="tr-TR" smtClean="0"/>
              <a:t>‹#›</a:t>
            </a:fld>
            <a:endParaRPr lang="tr-TR"/>
          </a:p>
        </p:txBody>
      </p:sp>
    </p:spTree>
    <p:extLst>
      <p:ext uri="{BB962C8B-B14F-4D97-AF65-F5344CB8AC3E}">
        <p14:creationId xmlns:p14="http://schemas.microsoft.com/office/powerpoint/2010/main" val="3645088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87DF584F-279E-4EB9-BD03-E126A781D855}" type="datetimeFigureOut">
              <a:rPr lang="tr-TR" smtClean="0"/>
              <a:t>29.04.2024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6028840-DF8E-4472-9F09-7C8F36CDBEBC}" type="slidenum">
              <a:rPr lang="tr-TR" smtClean="0"/>
              <a:t>‹#›</a:t>
            </a:fld>
            <a:endParaRPr lang="tr-TR"/>
          </a:p>
        </p:txBody>
      </p:sp>
    </p:spTree>
    <p:extLst>
      <p:ext uri="{BB962C8B-B14F-4D97-AF65-F5344CB8AC3E}">
        <p14:creationId xmlns:p14="http://schemas.microsoft.com/office/powerpoint/2010/main" val="4172232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7DF584F-279E-4EB9-BD03-E126A781D855}" type="datetimeFigureOut">
              <a:rPr lang="tr-TR" smtClean="0"/>
              <a:t>29.04.2024</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06028840-DF8E-4472-9F09-7C8F36CDBEBC}" type="slidenum">
              <a:rPr lang="tr-TR" smtClean="0"/>
              <a:t>‹#›</a:t>
            </a:fld>
            <a:endParaRPr lang="tr-TR"/>
          </a:p>
        </p:txBody>
      </p:sp>
    </p:spTree>
    <p:extLst>
      <p:ext uri="{BB962C8B-B14F-4D97-AF65-F5344CB8AC3E}">
        <p14:creationId xmlns:p14="http://schemas.microsoft.com/office/powerpoint/2010/main" val="292376405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z="6600" dirty="0"/>
              <a:t>Çocuklarda Disiplin</a:t>
            </a:r>
          </a:p>
        </p:txBody>
      </p:sp>
      <p:sp>
        <p:nvSpPr>
          <p:cNvPr id="3" name="Alt Başlık 2"/>
          <p:cNvSpPr>
            <a:spLocks noGrp="1"/>
          </p:cNvSpPr>
          <p:nvPr>
            <p:ph type="subTitle" idx="1"/>
          </p:nvPr>
        </p:nvSpPr>
        <p:spPr>
          <a:xfrm>
            <a:off x="2152525" y="4050836"/>
            <a:ext cx="7766936" cy="1096899"/>
          </a:xfrm>
        </p:spPr>
        <p:txBody>
          <a:bodyPr>
            <a:normAutofit/>
          </a:bodyPr>
          <a:lstStyle/>
          <a:p>
            <a:r>
              <a:rPr lang="tr-TR" sz="2400" dirty="0"/>
              <a:t>Kaynak: Leyla </a:t>
            </a:r>
            <a:r>
              <a:rPr lang="tr-TR" sz="2400" dirty="0" err="1"/>
              <a:t>Navaro</a:t>
            </a:r>
            <a:r>
              <a:rPr lang="tr-TR" sz="2400" dirty="0"/>
              <a:t> – Gerçekten Beni Duyuyor Musun?</a:t>
            </a:r>
          </a:p>
        </p:txBody>
      </p:sp>
    </p:spTree>
    <p:extLst>
      <p:ext uri="{BB962C8B-B14F-4D97-AF65-F5344CB8AC3E}">
        <p14:creationId xmlns:p14="http://schemas.microsoft.com/office/powerpoint/2010/main" val="3340935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FF0000"/>
                </a:solidFill>
              </a:rPr>
              <a:t>1. Sorun Olan Davranıştan Önce</a:t>
            </a:r>
            <a:br>
              <a:rPr lang="tr-TR" b="1" u="sng" dirty="0">
                <a:solidFill>
                  <a:srgbClr val="FF0000"/>
                </a:solidFill>
              </a:rPr>
            </a:br>
            <a:endParaRPr lang="tr-TR" dirty="0"/>
          </a:p>
        </p:txBody>
      </p:sp>
      <p:sp>
        <p:nvSpPr>
          <p:cNvPr id="3" name="İçerik Yer Tutucusu 2"/>
          <p:cNvSpPr>
            <a:spLocks noGrp="1"/>
          </p:cNvSpPr>
          <p:nvPr>
            <p:ph idx="1"/>
          </p:nvPr>
        </p:nvSpPr>
        <p:spPr/>
        <p:txBody>
          <a:bodyPr>
            <a:normAutofit/>
          </a:bodyPr>
          <a:lstStyle/>
          <a:p>
            <a:pPr algn="just"/>
            <a:r>
              <a:rPr lang="tr-TR" sz="2400" b="1" i="1" dirty="0"/>
              <a:t>Çevreyi Değiştirme: </a:t>
            </a:r>
            <a:r>
              <a:rPr lang="tr-TR" sz="2400" dirty="0"/>
              <a:t>Çocuğa kızmamak için tedbir almaktır.</a:t>
            </a:r>
          </a:p>
          <a:p>
            <a:pPr algn="just"/>
            <a:r>
              <a:rPr lang="tr-TR" sz="2400" dirty="0"/>
              <a:t>«Çocuk akşamları zor yemek yiyorsa, yemek yemiyor diye kızmak yerine yemek saatini daha öne alabilir veya çocuğa daha önce yemek verebilirsiniz.»</a:t>
            </a:r>
          </a:p>
          <a:p>
            <a:pPr algn="just"/>
            <a:r>
              <a:rPr lang="tr-TR" sz="2400" dirty="0"/>
              <a:t>«Küçük kardeş, büyüğü ders saatlerinde rahatsız ediyorsa, o saatte küçüğe özel bir oyalayıcı bulmak.»</a:t>
            </a:r>
          </a:p>
          <a:p>
            <a:pPr algn="just"/>
            <a:r>
              <a:rPr lang="tr-TR" sz="2400" dirty="0"/>
              <a:t>«Yazılı uyarı asmak»</a:t>
            </a:r>
          </a:p>
        </p:txBody>
      </p:sp>
    </p:spTree>
    <p:extLst>
      <p:ext uri="{BB962C8B-B14F-4D97-AF65-F5344CB8AC3E}">
        <p14:creationId xmlns:p14="http://schemas.microsoft.com/office/powerpoint/2010/main" val="2508860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FF0000"/>
                </a:solidFill>
              </a:rPr>
              <a:t>1. Sorun Olan Davranıştan Önce</a:t>
            </a:r>
            <a:br>
              <a:rPr lang="tr-TR" b="1" u="sng" dirty="0">
                <a:solidFill>
                  <a:srgbClr val="FF0000"/>
                </a:solidFill>
              </a:rPr>
            </a:br>
            <a:endParaRPr lang="tr-TR" dirty="0"/>
          </a:p>
        </p:txBody>
      </p:sp>
      <p:sp>
        <p:nvSpPr>
          <p:cNvPr id="3" name="İçerik Yer Tutucusu 2"/>
          <p:cNvSpPr>
            <a:spLocks noGrp="1"/>
          </p:cNvSpPr>
          <p:nvPr>
            <p:ph idx="1"/>
          </p:nvPr>
        </p:nvSpPr>
        <p:spPr/>
        <p:txBody>
          <a:bodyPr>
            <a:normAutofit/>
          </a:bodyPr>
          <a:lstStyle/>
          <a:p>
            <a:pPr algn="just"/>
            <a:r>
              <a:rPr lang="tr-TR" sz="2400" b="1" i="1" dirty="0"/>
              <a:t>Örnek olma: </a:t>
            </a:r>
            <a:r>
              <a:rPr lang="tr-TR" sz="2400" dirty="0"/>
              <a:t>Çocuktan beklenen davranışlara örnek olmak.</a:t>
            </a:r>
          </a:p>
          <a:p>
            <a:pPr algn="just"/>
            <a:r>
              <a:rPr lang="tr-TR" sz="2400" dirty="0"/>
              <a:t>«Ben sana küfür etme demedim mi </a:t>
            </a:r>
            <a:r>
              <a:rPr lang="tr-TR" sz="2400" dirty="0" err="1"/>
              <a:t>gerizekalı</a:t>
            </a:r>
            <a:r>
              <a:rPr lang="tr-TR" sz="2400" dirty="0"/>
              <a:t>» diyen bir ebeveyn pek inandırıcı olmayacaktır.</a:t>
            </a:r>
          </a:p>
          <a:p>
            <a:pPr algn="just"/>
            <a:r>
              <a:rPr lang="tr-TR" sz="2400" dirty="0"/>
              <a:t>Çocuklar öğrendiklerinin çok büyük bir kısmını taklit ederek öğrenirler. Anne/baba düzenli olmaya önem veriyorsa, evin düzenlendiğini görmeli; dakikliğe önem veriyorsa, kendi de dakik olmalı; sözünü tutmaya önem veriyorsa kendi de sözünü daima tutmalıdır.</a:t>
            </a:r>
          </a:p>
        </p:txBody>
      </p:sp>
    </p:spTree>
    <p:extLst>
      <p:ext uri="{BB962C8B-B14F-4D97-AF65-F5344CB8AC3E}">
        <p14:creationId xmlns:p14="http://schemas.microsoft.com/office/powerpoint/2010/main" val="3073111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FF0000"/>
                </a:solidFill>
              </a:rPr>
              <a:t>1. Sorun Olan Davranıştan Önce</a:t>
            </a:r>
            <a:br>
              <a:rPr lang="tr-TR" b="1" u="sng" dirty="0">
                <a:solidFill>
                  <a:srgbClr val="FF0000"/>
                </a:solidFill>
              </a:rPr>
            </a:br>
            <a:endParaRPr lang="tr-TR" dirty="0"/>
          </a:p>
        </p:txBody>
      </p:sp>
      <p:sp>
        <p:nvSpPr>
          <p:cNvPr id="3" name="İçerik Yer Tutucusu 2"/>
          <p:cNvSpPr>
            <a:spLocks noGrp="1"/>
          </p:cNvSpPr>
          <p:nvPr>
            <p:ph idx="1"/>
          </p:nvPr>
        </p:nvSpPr>
        <p:spPr>
          <a:xfrm>
            <a:off x="677334" y="1663047"/>
            <a:ext cx="9286937" cy="3880773"/>
          </a:xfrm>
        </p:spPr>
        <p:txBody>
          <a:bodyPr>
            <a:noAutofit/>
          </a:bodyPr>
          <a:lstStyle/>
          <a:p>
            <a:pPr algn="just"/>
            <a:r>
              <a:rPr lang="tr-TR" sz="2400" b="1" i="1" dirty="0"/>
              <a:t>Çocuğun iyi alışkanlıklar geliştirmesine yardımcı olma: </a:t>
            </a:r>
            <a:r>
              <a:rPr lang="tr-TR" sz="2400" dirty="0"/>
              <a:t>Çocuklar kendilerinden beklenen davranışların neler olduğunu ve bunların nasıl yapılacağını çoğunlukla bilmezler. «Odanı topla» yerine</a:t>
            </a:r>
          </a:p>
          <a:p>
            <a:pPr algn="just"/>
            <a:r>
              <a:rPr lang="tr-TR" sz="2400" dirty="0"/>
              <a:t>«Odan çok dağılmış, gel beraber toplayalım, arabalarını şu tarafa yerleştirelim, kitapları şu rafa kaldıralım, diyerek bir-iki kere ona yardımcı olmak onda bir alışkanlığın başlangıcı olur.»</a:t>
            </a:r>
          </a:p>
          <a:p>
            <a:pPr algn="just"/>
            <a:r>
              <a:rPr lang="tr-TR" sz="2400" dirty="0"/>
              <a:t>Okuldan gelince «Gel, elimizi, yüzümüzü yıkayalım, sana yemek hazırladım, sonra derse oturursun.» diyerek yol göstermek; sonrasında çocuk ders yaparken gerekiyorsa kısa bir müddet için dersi nasıl yapacağını gösterebilir.</a:t>
            </a:r>
          </a:p>
        </p:txBody>
      </p:sp>
    </p:spTree>
    <p:extLst>
      <p:ext uri="{BB962C8B-B14F-4D97-AF65-F5344CB8AC3E}">
        <p14:creationId xmlns:p14="http://schemas.microsoft.com/office/powerpoint/2010/main" val="2176063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3546" y="667965"/>
            <a:ext cx="8596668" cy="3880773"/>
          </a:xfrm>
        </p:spPr>
        <p:txBody>
          <a:bodyPr/>
          <a:lstStyle/>
          <a:p>
            <a:pPr algn="just"/>
            <a:r>
              <a:rPr lang="tr-TR" sz="2400" b="1" dirty="0"/>
              <a:t>Beğendiğiniz her güzel, kabul edilir her davranışı takdir etmek, onun tekrar edilmesi için vazgeçilmez bir etkendir.</a:t>
            </a:r>
          </a:p>
          <a:p>
            <a:pPr algn="just"/>
            <a:r>
              <a:rPr lang="tr-TR" sz="2400" dirty="0"/>
              <a:t>«Bugün ben hatırlatmadan derse oturdun, çok sevindim.»</a:t>
            </a:r>
          </a:p>
          <a:p>
            <a:pPr algn="just"/>
            <a:r>
              <a:rPr lang="tr-TR" sz="2400" dirty="0"/>
              <a:t>«Bu sefer kıyafetini temiz kullanıp yerine koymuşsun, çok hoşuma gitti.»</a:t>
            </a:r>
          </a:p>
          <a:p>
            <a:pPr algn="just"/>
            <a:r>
              <a:rPr lang="tr-TR" sz="2400" dirty="0"/>
              <a:t>«Odanı çok güzel toplamışsın.»</a:t>
            </a:r>
          </a:p>
          <a:p>
            <a:endParaRPr lang="tr-TR" dirty="0"/>
          </a:p>
          <a:p>
            <a:endParaRPr lang="tr-TR" dirty="0"/>
          </a:p>
        </p:txBody>
      </p:sp>
      <p:pic>
        <p:nvPicPr>
          <p:cNvPr id="4" name="Resim 3"/>
          <p:cNvPicPr>
            <a:picLocks noChangeAspect="1"/>
          </p:cNvPicPr>
          <p:nvPr/>
        </p:nvPicPr>
        <p:blipFill>
          <a:blip r:embed="rId2"/>
          <a:stretch>
            <a:fillRect/>
          </a:stretch>
        </p:blipFill>
        <p:spPr>
          <a:xfrm>
            <a:off x="3448890" y="4032473"/>
            <a:ext cx="4471428" cy="2623821"/>
          </a:xfrm>
          <a:prstGeom prst="rect">
            <a:avLst/>
          </a:prstGeom>
        </p:spPr>
      </p:pic>
    </p:spTree>
    <p:extLst>
      <p:ext uri="{BB962C8B-B14F-4D97-AF65-F5344CB8AC3E}">
        <p14:creationId xmlns:p14="http://schemas.microsoft.com/office/powerpoint/2010/main" val="1154739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FF0000"/>
                </a:solidFill>
              </a:rPr>
              <a:t>2. Sorun Olan Davranış Sırasında</a:t>
            </a:r>
            <a:br>
              <a:rPr lang="tr-TR" dirty="0"/>
            </a:br>
            <a:endParaRPr lang="tr-TR" dirty="0"/>
          </a:p>
        </p:txBody>
      </p:sp>
      <p:sp>
        <p:nvSpPr>
          <p:cNvPr id="3" name="İçerik Yer Tutucusu 2"/>
          <p:cNvSpPr>
            <a:spLocks noGrp="1"/>
          </p:cNvSpPr>
          <p:nvPr>
            <p:ph idx="1"/>
          </p:nvPr>
        </p:nvSpPr>
        <p:spPr>
          <a:xfrm>
            <a:off x="677333" y="2066460"/>
            <a:ext cx="8856631" cy="3880773"/>
          </a:xfrm>
        </p:spPr>
        <p:txBody>
          <a:bodyPr>
            <a:normAutofit/>
          </a:bodyPr>
          <a:lstStyle/>
          <a:p>
            <a:pPr algn="just"/>
            <a:r>
              <a:rPr lang="tr-TR" sz="2400" b="1" i="1" dirty="0"/>
              <a:t>Kabul edilmez davranışın nedenini düşünme: </a:t>
            </a:r>
            <a:r>
              <a:rPr lang="tr-TR" sz="2400" dirty="0"/>
              <a:t>Çocuğun istenmeyen davranışlarının altında yaramazlıktan başka nedenler de olabilir.</a:t>
            </a:r>
          </a:p>
          <a:p>
            <a:pPr algn="just"/>
            <a:r>
              <a:rPr lang="tr-TR" sz="2400" dirty="0"/>
              <a:t>«Sürekli kardeşinin yanında oynuyor, eşyalarını alıyorsa nedeni kıskançlık olabilir. Bu durumda ceza vermek olayı daha da problem haline getirir. Böyle bir durumda çocuğa özel ilgi ve şefkat göstermek, sorunu mümkünse konuşmak «belki de kardeşini daha çok sevdiğimi zannediyorsun» gibi duygularını kabul etmek, çocuğu rahatlatabilir.»</a:t>
            </a:r>
          </a:p>
        </p:txBody>
      </p:sp>
    </p:spTree>
    <p:extLst>
      <p:ext uri="{BB962C8B-B14F-4D97-AF65-F5344CB8AC3E}">
        <p14:creationId xmlns:p14="http://schemas.microsoft.com/office/powerpoint/2010/main" val="36925788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FF0000"/>
                </a:solidFill>
              </a:rPr>
              <a:t>2. Sorun Olan Davranış Sırasında </a:t>
            </a:r>
            <a:endParaRPr lang="tr-TR" dirty="0"/>
          </a:p>
        </p:txBody>
      </p:sp>
      <p:sp>
        <p:nvSpPr>
          <p:cNvPr id="3" name="İçerik Yer Tutucusu 2"/>
          <p:cNvSpPr>
            <a:spLocks noGrp="1"/>
          </p:cNvSpPr>
          <p:nvPr>
            <p:ph idx="1"/>
          </p:nvPr>
        </p:nvSpPr>
        <p:spPr/>
        <p:txBody>
          <a:bodyPr>
            <a:normAutofit/>
          </a:bodyPr>
          <a:lstStyle/>
          <a:p>
            <a:pPr algn="just"/>
            <a:r>
              <a:rPr lang="tr-TR" sz="2400" dirty="0"/>
              <a:t>Çocukların yaramazlık diye nitelediğimiz, sevmediğimiz </a:t>
            </a:r>
            <a:r>
              <a:rPr lang="tr-TR" sz="2400" b="1" dirty="0"/>
              <a:t>davranışlarının arkasında giderilmemiş bir ihtiyaç olduğu görülür.</a:t>
            </a:r>
          </a:p>
          <a:p>
            <a:pPr algn="just"/>
            <a:r>
              <a:rPr lang="tr-TR" sz="2400" dirty="0"/>
              <a:t>O nedeni bularak çocuğa yardımcı olmak hem sorunu daha etkili bir şekilde halletmeye hem de anne/çocuk ilişkisi zedelenmeden iletişimi korumaya yardımcı olur.</a:t>
            </a:r>
          </a:p>
          <a:p>
            <a:pPr algn="just"/>
            <a:r>
              <a:rPr lang="tr-TR" sz="2400" b="1" dirty="0"/>
              <a:t>Anne/baba nedenleri düşünürken çocuğa danışması, onunla fikir birliğine varması önemlidir.</a:t>
            </a:r>
          </a:p>
        </p:txBody>
      </p:sp>
    </p:spTree>
    <p:extLst>
      <p:ext uri="{BB962C8B-B14F-4D97-AF65-F5344CB8AC3E}">
        <p14:creationId xmlns:p14="http://schemas.microsoft.com/office/powerpoint/2010/main" val="11980470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FF0000"/>
                </a:solidFill>
              </a:rPr>
              <a:t>2. Sorun Olan Davranış Sırasında</a:t>
            </a:r>
            <a:endParaRPr lang="tr-TR" dirty="0"/>
          </a:p>
        </p:txBody>
      </p:sp>
      <p:sp>
        <p:nvSpPr>
          <p:cNvPr id="3" name="İçerik Yer Tutucusu 2"/>
          <p:cNvSpPr>
            <a:spLocks noGrp="1"/>
          </p:cNvSpPr>
          <p:nvPr>
            <p:ph idx="1"/>
          </p:nvPr>
        </p:nvSpPr>
        <p:spPr/>
        <p:txBody>
          <a:bodyPr>
            <a:normAutofit lnSpcReduction="10000"/>
          </a:bodyPr>
          <a:lstStyle/>
          <a:p>
            <a:pPr algn="just"/>
            <a:r>
              <a:rPr lang="tr-TR" sz="2400" b="1" i="1" dirty="0"/>
              <a:t>Alternatif sunma: </a:t>
            </a:r>
            <a:r>
              <a:rPr lang="tr-TR" sz="2400" dirty="0"/>
              <a:t>«Yapma» demek yerine onun yerine neyi yapmasını beklediğinizi açıklamak veya seçim yapması için yol göstermek.</a:t>
            </a:r>
          </a:p>
          <a:p>
            <a:pPr algn="just"/>
            <a:r>
              <a:rPr lang="tr-TR" sz="2400" dirty="0"/>
              <a:t>«Ne yapacağını bilmemekten veya can sıkıntısından aile bireylerini rahatsız ediyorsa birkaç seçenek göstermek: oyun hamuru, o saatler için saklanan özel oyuncaklardan vermek, aile bireylerine yardımcı olması için müsaade etmek gibi…»</a:t>
            </a:r>
          </a:p>
          <a:p>
            <a:pPr algn="just"/>
            <a:r>
              <a:rPr lang="tr-TR" sz="2400" dirty="0"/>
              <a:t>«Markette her şeyi elliyorsa, satın alacağınız eşyaları onun sepete koymasına müsaade etmek</a:t>
            </a:r>
          </a:p>
          <a:p>
            <a:endParaRPr lang="tr-TR" dirty="0"/>
          </a:p>
        </p:txBody>
      </p:sp>
    </p:spTree>
    <p:extLst>
      <p:ext uri="{BB962C8B-B14F-4D97-AF65-F5344CB8AC3E}">
        <p14:creationId xmlns:p14="http://schemas.microsoft.com/office/powerpoint/2010/main" val="2635472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FF0000"/>
                </a:solidFill>
              </a:rPr>
              <a:t>2. Sorun Olan Davranış Sırasında</a:t>
            </a:r>
            <a:endParaRPr lang="tr-TR" dirty="0"/>
          </a:p>
        </p:txBody>
      </p:sp>
      <p:sp>
        <p:nvSpPr>
          <p:cNvPr id="3" name="İçerik Yer Tutucusu 2"/>
          <p:cNvSpPr>
            <a:spLocks noGrp="1"/>
          </p:cNvSpPr>
          <p:nvPr>
            <p:ph idx="1"/>
          </p:nvPr>
        </p:nvSpPr>
        <p:spPr>
          <a:xfrm>
            <a:off x="677333" y="2160589"/>
            <a:ext cx="8856631" cy="3880773"/>
          </a:xfrm>
        </p:spPr>
        <p:txBody>
          <a:bodyPr>
            <a:normAutofit/>
          </a:bodyPr>
          <a:lstStyle/>
          <a:p>
            <a:pPr algn="just"/>
            <a:r>
              <a:rPr lang="tr-TR" sz="2400" b="1" i="1" dirty="0"/>
              <a:t>Anne/babanın duygularını ifade etmesi:</a:t>
            </a:r>
            <a:r>
              <a:rPr lang="tr-TR" sz="2400" dirty="0"/>
              <a:t> Kabul edilmez davranıştan dolayı duyduğunuz olumsuz duyguları ve etkileri belirtmek. Duyguları ifade etmek kişiyi rahatlatır, kızgınlığın birikmesine engel olur. Çocuk da sizin nasıl etkilendiğinizi anlamış olur.</a:t>
            </a:r>
          </a:p>
          <a:p>
            <a:pPr algn="just"/>
            <a:r>
              <a:rPr lang="tr-TR" sz="2400" dirty="0"/>
              <a:t>«Ben evde yokken dersini yapmadığın zaman </a:t>
            </a:r>
            <a:r>
              <a:rPr lang="tr-TR" sz="2400" dirty="0">
                <a:solidFill>
                  <a:srgbClr val="FF0000"/>
                </a:solidFill>
              </a:rPr>
              <a:t>(davranış), </a:t>
            </a:r>
            <a:r>
              <a:rPr lang="tr-TR" sz="2400" dirty="0"/>
              <a:t>çok içerliyorum </a:t>
            </a:r>
            <a:r>
              <a:rPr lang="tr-TR" sz="2400" dirty="0">
                <a:solidFill>
                  <a:srgbClr val="FF0000"/>
                </a:solidFill>
              </a:rPr>
              <a:t>(duygu), </a:t>
            </a:r>
            <a:r>
              <a:rPr lang="tr-TR" sz="2400" dirty="0"/>
              <a:t>hem dışarıdaki işlerimi yapamıyorum hem de sana güvenim azalıyor </a:t>
            </a:r>
            <a:r>
              <a:rPr lang="tr-TR" sz="2400" dirty="0">
                <a:solidFill>
                  <a:srgbClr val="FF0000"/>
                </a:solidFill>
              </a:rPr>
              <a:t>(etki).</a:t>
            </a:r>
          </a:p>
        </p:txBody>
      </p:sp>
    </p:spTree>
    <p:extLst>
      <p:ext uri="{BB962C8B-B14F-4D97-AF65-F5344CB8AC3E}">
        <p14:creationId xmlns:p14="http://schemas.microsoft.com/office/powerpoint/2010/main" val="3247323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u="sng" dirty="0">
                <a:solidFill>
                  <a:srgbClr val="FF0000"/>
                </a:solidFill>
              </a:rPr>
              <a:t>3. Sorun Olan Davranıştan Sonra</a:t>
            </a:r>
            <a:br>
              <a:rPr lang="tr-TR" dirty="0"/>
            </a:br>
            <a:endParaRPr lang="tr-TR" dirty="0"/>
          </a:p>
        </p:txBody>
      </p:sp>
      <p:sp>
        <p:nvSpPr>
          <p:cNvPr id="3" name="İçerik Yer Tutucusu 2"/>
          <p:cNvSpPr>
            <a:spLocks noGrp="1"/>
          </p:cNvSpPr>
          <p:nvPr>
            <p:ph idx="1"/>
          </p:nvPr>
        </p:nvSpPr>
        <p:spPr/>
        <p:txBody>
          <a:bodyPr>
            <a:normAutofit/>
          </a:bodyPr>
          <a:lstStyle/>
          <a:p>
            <a:pPr algn="just"/>
            <a:r>
              <a:rPr lang="tr-TR" sz="2400" b="1" i="1" dirty="0"/>
              <a:t>Etkileri göstererek pişmanlık duyurma: </a:t>
            </a:r>
            <a:r>
              <a:rPr lang="tr-TR" sz="2400" dirty="0"/>
              <a:t>Çocuk davranışının sonucunda ortaya çıkan zararın ne odluğunu görmeye başlamalıdır. Bu şekilde çocuk çevresi ve diğer kişiler hakkında yavaş yavaş bilinçlenir. </a:t>
            </a:r>
          </a:p>
          <a:p>
            <a:pPr algn="just"/>
            <a:r>
              <a:rPr lang="tr-TR" sz="2400" dirty="0"/>
              <a:t>«Bütün ikazlarıma, anlaşmamıza rağmen ………., bu durumda sinirleniyorum ve sana güvenim azalıyor.»</a:t>
            </a:r>
          </a:p>
        </p:txBody>
      </p:sp>
    </p:spTree>
    <p:extLst>
      <p:ext uri="{BB962C8B-B14F-4D97-AF65-F5344CB8AC3E}">
        <p14:creationId xmlns:p14="http://schemas.microsoft.com/office/powerpoint/2010/main" val="4286332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u="sng" dirty="0">
                <a:solidFill>
                  <a:srgbClr val="FF0000"/>
                </a:solidFill>
              </a:rPr>
              <a:t>3. Sorun Olan Davranıştan Sonra</a:t>
            </a:r>
            <a:endParaRPr lang="tr-TR" dirty="0"/>
          </a:p>
        </p:txBody>
      </p:sp>
      <p:sp>
        <p:nvSpPr>
          <p:cNvPr id="3" name="İçerik Yer Tutucusu 2"/>
          <p:cNvSpPr>
            <a:spLocks noGrp="1"/>
          </p:cNvSpPr>
          <p:nvPr>
            <p:ph idx="1"/>
          </p:nvPr>
        </p:nvSpPr>
        <p:spPr/>
        <p:txBody>
          <a:bodyPr>
            <a:normAutofit/>
          </a:bodyPr>
          <a:lstStyle/>
          <a:p>
            <a:pPr algn="just"/>
            <a:r>
              <a:rPr lang="tr-TR" sz="2400" b="1" i="1" dirty="0"/>
              <a:t>Çocuğun kabul edilmez davranışlarının sonuçlarını yaşamasına müsaade etme:</a:t>
            </a:r>
            <a:r>
              <a:rPr lang="tr-TR" sz="2400" dirty="0"/>
              <a:t> Sonuçlar, suçla aynı anlamda ve eşit ağırlıkta olmalıdır. Örneğin bütün ikazlara rağmen salonda top oynayan çocuğun topu bir süre için elinden alınır.</a:t>
            </a:r>
          </a:p>
          <a:p>
            <a:pPr algn="just"/>
            <a:r>
              <a:rPr lang="tr-TR" sz="2400" dirty="0"/>
              <a:t>Uygulanan yöntem, kabul edilmeyen davranışı hatırlatmalıdır. </a:t>
            </a:r>
            <a:r>
              <a:rPr lang="tr-TR" sz="2400" b="1" dirty="0"/>
              <a:t>Olumsuz sonuçları yaşarken davranışı üzerinde düşünebilmelidir.</a:t>
            </a:r>
          </a:p>
        </p:txBody>
      </p:sp>
    </p:spTree>
    <p:extLst>
      <p:ext uri="{BB962C8B-B14F-4D97-AF65-F5344CB8AC3E}">
        <p14:creationId xmlns:p14="http://schemas.microsoft.com/office/powerpoint/2010/main" val="2158623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Kabul Edilmez Davranışlara Engel Olmak</a:t>
            </a:r>
          </a:p>
        </p:txBody>
      </p:sp>
      <p:sp>
        <p:nvSpPr>
          <p:cNvPr id="3" name="İçerik Yer Tutucusu 2"/>
          <p:cNvSpPr>
            <a:spLocks noGrp="1"/>
          </p:cNvSpPr>
          <p:nvPr>
            <p:ph idx="1"/>
          </p:nvPr>
        </p:nvSpPr>
        <p:spPr>
          <a:xfrm>
            <a:off x="462181" y="1676495"/>
            <a:ext cx="9152466" cy="4697411"/>
          </a:xfrm>
        </p:spPr>
        <p:txBody>
          <a:bodyPr>
            <a:normAutofit/>
          </a:bodyPr>
          <a:lstStyle/>
          <a:p>
            <a:pPr algn="just"/>
            <a:r>
              <a:rPr lang="tr-TR" sz="2400" dirty="0"/>
              <a:t>Çocuğumuzun beğenmediğimiz davranışlarını değiştirmesine yardımcı olmak, yol göstermek, yeni davranışlar öğretmek en temel ve doğal isteğimizdir. </a:t>
            </a:r>
          </a:p>
          <a:p>
            <a:pPr algn="just"/>
            <a:r>
              <a:rPr lang="tr-TR" sz="2400" dirty="0"/>
              <a:t>Bunu yaparken ceza, tehdit, dayak, kızıp bağırmak kabul edilmeyen davranışa </a:t>
            </a:r>
            <a:r>
              <a:rPr lang="tr-TR" sz="2400" b="1" dirty="0"/>
              <a:t>kısa sürede ve o an </a:t>
            </a:r>
            <a:r>
              <a:rPr lang="tr-TR" sz="2400" dirty="0"/>
              <a:t>engel olabilir. Çocuk korkar, siner, istenmeyen davranışı o an yapmaz ancak sonradan;</a:t>
            </a:r>
          </a:p>
          <a:p>
            <a:pPr algn="just"/>
            <a:r>
              <a:rPr lang="tr-TR" sz="2400" dirty="0"/>
              <a:t>«Ne yapsam fayda etmedi. Ceza koydum, bağırdım, çağırdım, yine yapıyor, yine yapıyor…»</a:t>
            </a:r>
          </a:p>
          <a:p>
            <a:pPr algn="just"/>
            <a:r>
              <a:rPr lang="tr-TR" sz="2400" dirty="0"/>
              <a:t>«Bir türlü derse oturtamıyorum. TV izlemesine engel oldum, öğretmenine söyledim, hiçbir şey fayda etmedi.»</a:t>
            </a:r>
          </a:p>
          <a:p>
            <a:endParaRPr lang="tr-TR" dirty="0"/>
          </a:p>
        </p:txBody>
      </p:sp>
    </p:spTree>
    <p:extLst>
      <p:ext uri="{BB962C8B-B14F-4D97-AF65-F5344CB8AC3E}">
        <p14:creationId xmlns:p14="http://schemas.microsoft.com/office/powerpoint/2010/main" val="39996945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ctr"/>
            <a:r>
              <a:rPr lang="tr-TR" sz="2800" dirty="0"/>
              <a:t>Unutmayalım ki mükemmel annelik yoktur, annelik temelde «çocukla kurulan ilişkidir».</a:t>
            </a:r>
          </a:p>
        </p:txBody>
      </p:sp>
    </p:spTree>
    <p:extLst>
      <p:ext uri="{BB962C8B-B14F-4D97-AF65-F5344CB8AC3E}">
        <p14:creationId xmlns:p14="http://schemas.microsoft.com/office/powerpoint/2010/main" val="36436806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82F7B8-7EC7-7761-F47B-3B364F75B0C7}"/>
              </a:ext>
            </a:extLst>
          </p:cNvPr>
          <p:cNvSpPr>
            <a:spLocks noGrp="1"/>
          </p:cNvSpPr>
          <p:nvPr>
            <p:ph type="title"/>
          </p:nvPr>
        </p:nvSpPr>
        <p:spPr>
          <a:xfrm>
            <a:off x="583489" y="4434347"/>
            <a:ext cx="8481853" cy="1163485"/>
          </a:xfrm>
        </p:spPr>
        <p:txBody>
          <a:bodyPr/>
          <a:lstStyle/>
          <a:p>
            <a:pPr algn="ctr"/>
            <a:r>
              <a:rPr lang="tr-TR" dirty="0"/>
              <a:t>Okul Rehberlik Servisi</a:t>
            </a:r>
          </a:p>
        </p:txBody>
      </p:sp>
      <p:pic>
        <p:nvPicPr>
          <p:cNvPr id="5" name="İçerik Yer Tutucusu 4" descr="amblem, logo, simge, sembol, ticari marka içeren bir resim&#10;&#10;Açıklama otomatik olarak oluşturuldu">
            <a:extLst>
              <a:ext uri="{FF2B5EF4-FFF2-40B4-BE49-F238E27FC236}">
                <a16:creationId xmlns:a16="http://schemas.microsoft.com/office/drawing/2014/main" id="{A123A0A2-B543-254B-AF6B-540C34AAC495}"/>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408876" y="1000432"/>
            <a:ext cx="2687124" cy="2689225"/>
          </a:xfrm>
          <a:prstGeom prst="rect">
            <a:avLst/>
          </a:prstGeom>
          <a:ln>
            <a:noFill/>
          </a:ln>
          <a:effectLst>
            <a:softEdge rad="112500"/>
          </a:effectLst>
        </p:spPr>
      </p:pic>
    </p:spTree>
    <p:extLst>
      <p:ext uri="{BB962C8B-B14F-4D97-AF65-F5344CB8AC3E}">
        <p14:creationId xmlns:p14="http://schemas.microsoft.com/office/powerpoint/2010/main" val="484122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4945" y="304895"/>
            <a:ext cx="8596668" cy="3880773"/>
          </a:xfrm>
        </p:spPr>
        <p:txBody>
          <a:bodyPr>
            <a:noAutofit/>
          </a:bodyPr>
          <a:lstStyle/>
          <a:p>
            <a:r>
              <a:rPr lang="tr-TR" sz="2800" dirty="0"/>
              <a:t>Bu türden yaklaşımlarda çocuğun kurallara ve davranışlara uyması, bir aile ferdi tarafından çeşitli uyarmalar, ödül ve cezalarla kontrol edilir. Böylelikle bu aile ferdi, </a:t>
            </a:r>
            <a:r>
              <a:rPr lang="tr-TR" sz="2800" b="1" dirty="0">
                <a:solidFill>
                  <a:srgbClr val="FF0000"/>
                </a:solidFill>
              </a:rPr>
              <a:t>evde sürekli kontrol eden bir kişi adeta bir polis rolüne girer.</a:t>
            </a:r>
          </a:p>
          <a:p>
            <a:r>
              <a:rPr lang="tr-TR" sz="2800" dirty="0"/>
              <a:t>Anne/baba sürekli tetikte, kontrol durumunda beklemektedir.</a:t>
            </a:r>
          </a:p>
          <a:p>
            <a:r>
              <a:rPr lang="tr-TR" sz="2800" dirty="0"/>
              <a:t>«Peşinden koşmazsam banyo yapmak istemiyor. Bu nedenle sürekli kavga ediyoruz.»</a:t>
            </a:r>
          </a:p>
          <a:p>
            <a:r>
              <a:rPr lang="tr-TR" sz="2800" dirty="0"/>
              <a:t>«Kırık not getirirsen hafta sonu evden çıkmak yok.»</a:t>
            </a:r>
          </a:p>
        </p:txBody>
      </p:sp>
      <p:pic>
        <p:nvPicPr>
          <p:cNvPr id="4" name="Resim 3"/>
          <p:cNvPicPr>
            <a:picLocks noChangeAspect="1"/>
          </p:cNvPicPr>
          <p:nvPr/>
        </p:nvPicPr>
        <p:blipFill>
          <a:blip r:embed="rId2"/>
          <a:stretch>
            <a:fillRect/>
          </a:stretch>
        </p:blipFill>
        <p:spPr>
          <a:xfrm>
            <a:off x="2857779" y="5019675"/>
            <a:ext cx="4029075" cy="1838325"/>
          </a:xfrm>
          <a:prstGeom prst="rect">
            <a:avLst/>
          </a:prstGeom>
        </p:spPr>
      </p:pic>
    </p:spTree>
    <p:extLst>
      <p:ext uri="{BB962C8B-B14F-4D97-AF65-F5344CB8AC3E}">
        <p14:creationId xmlns:p14="http://schemas.microsoft.com/office/powerpoint/2010/main" val="3106012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a:t>Ödül</a:t>
            </a:r>
          </a:p>
        </p:txBody>
      </p:sp>
      <p:sp>
        <p:nvSpPr>
          <p:cNvPr id="3" name="İçerik Yer Tutucusu 2"/>
          <p:cNvSpPr>
            <a:spLocks noGrp="1"/>
          </p:cNvSpPr>
          <p:nvPr>
            <p:ph idx="1"/>
          </p:nvPr>
        </p:nvSpPr>
        <p:spPr>
          <a:xfrm>
            <a:off x="529416" y="1474789"/>
            <a:ext cx="9152466" cy="3880773"/>
          </a:xfrm>
        </p:spPr>
        <p:txBody>
          <a:bodyPr>
            <a:noAutofit/>
          </a:bodyPr>
          <a:lstStyle/>
          <a:p>
            <a:pPr algn="just"/>
            <a:r>
              <a:rPr lang="tr-TR" sz="2800" dirty="0"/>
              <a:t>Ödül, bir davranışın yapılması için verilen maddi bir olanaktır (para, hediye, çikolata…) veya bir haktır (gezmeye götürmek, TV, telefon vermek, arkadaşlarıyla oynamak, bahçeye inmek gibi).</a:t>
            </a:r>
          </a:p>
          <a:p>
            <a:pPr algn="just"/>
            <a:r>
              <a:rPr lang="tr-TR" sz="2800" dirty="0"/>
              <a:t>Ancak, ödül zamanla çocukta bağımlılık yaratır. Çocuk </a:t>
            </a:r>
            <a:r>
              <a:rPr lang="tr-TR" sz="2800" dirty="0">
                <a:solidFill>
                  <a:srgbClr val="FF0000"/>
                </a:solidFill>
              </a:rPr>
              <a:t>sadece ödülü almak için </a:t>
            </a:r>
            <a:r>
              <a:rPr lang="tr-TR" sz="2800" dirty="0"/>
              <a:t>istenilen davranışta bulunur, gerçekten o davranışı yapması gerektiğine inandığı için değil:</a:t>
            </a:r>
          </a:p>
          <a:p>
            <a:pPr algn="just"/>
            <a:r>
              <a:rPr lang="tr-TR" sz="2800" dirty="0"/>
              <a:t>«Bugün dersimi çalışırsam, bana istediğim oyuncağı alacaksın değil mi?»</a:t>
            </a:r>
          </a:p>
        </p:txBody>
      </p:sp>
    </p:spTree>
    <p:extLst>
      <p:ext uri="{BB962C8B-B14F-4D97-AF65-F5344CB8AC3E}">
        <p14:creationId xmlns:p14="http://schemas.microsoft.com/office/powerpoint/2010/main" val="139030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42864" y="452812"/>
            <a:ext cx="8596668" cy="3880773"/>
          </a:xfrm>
        </p:spPr>
        <p:txBody>
          <a:bodyPr>
            <a:noAutofit/>
          </a:bodyPr>
          <a:lstStyle/>
          <a:p>
            <a:pPr algn="just"/>
            <a:r>
              <a:rPr lang="tr-TR" sz="2400" dirty="0"/>
              <a:t>Ödül, çocuklarda iyi davranış alışkanlıkları geliştirmek için ve </a:t>
            </a:r>
            <a:r>
              <a:rPr lang="tr-TR" sz="2400" b="1" dirty="0">
                <a:solidFill>
                  <a:srgbClr val="FF0000"/>
                </a:solidFill>
              </a:rPr>
              <a:t>ölçülü</a:t>
            </a:r>
            <a:r>
              <a:rPr lang="tr-TR" sz="2400" dirty="0"/>
              <a:t> olarak kullanılmalıdır.</a:t>
            </a:r>
          </a:p>
          <a:p>
            <a:pPr algn="just"/>
            <a:r>
              <a:rPr lang="tr-TR" sz="2400" dirty="0"/>
              <a:t>Buradaki önemli nokta </a:t>
            </a:r>
            <a:r>
              <a:rPr lang="tr-TR" sz="2400" b="1" dirty="0"/>
              <a:t>ödülle beraber anne/babanın yapılan davranışı açık bir dille takdir etmesi, ne kadar beğendiğini belirtmesi, sevincini dile getirmesidir, </a:t>
            </a:r>
            <a:r>
              <a:rPr lang="tr-TR" sz="2400" dirty="0"/>
              <a:t>davranışı teşvik etmesidir:</a:t>
            </a:r>
          </a:p>
          <a:p>
            <a:pPr algn="just"/>
            <a:r>
              <a:rPr lang="tr-TR" sz="2400" dirty="0"/>
              <a:t>«Bugün ben söylemeden derse oturup çalıştığına çok sevindim. O beğendiğin kalem kutusunu alacağım. Bundan sonra ben söylemeden derse oturacağına güveniyorum.»</a:t>
            </a:r>
          </a:p>
          <a:p>
            <a:pPr algn="just"/>
            <a:r>
              <a:rPr lang="tr-TR" sz="2400" dirty="0"/>
              <a:t>Çocuk eğitiminde </a:t>
            </a:r>
            <a:r>
              <a:rPr lang="tr-TR" sz="2400" b="1" dirty="0">
                <a:solidFill>
                  <a:srgbClr val="FF0000"/>
                </a:solidFill>
              </a:rPr>
              <a:t>takdir ve teşvik, </a:t>
            </a:r>
            <a:r>
              <a:rPr lang="tr-TR" sz="2400" dirty="0"/>
              <a:t>ödülden daha önemlidir.</a:t>
            </a:r>
          </a:p>
        </p:txBody>
      </p:sp>
    </p:spTree>
    <p:extLst>
      <p:ext uri="{BB962C8B-B14F-4D97-AF65-F5344CB8AC3E}">
        <p14:creationId xmlns:p14="http://schemas.microsoft.com/office/powerpoint/2010/main" val="2282444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2270" y="479706"/>
            <a:ext cx="8596668" cy="3880773"/>
          </a:xfrm>
        </p:spPr>
        <p:txBody>
          <a:bodyPr>
            <a:normAutofit/>
          </a:bodyPr>
          <a:lstStyle/>
          <a:p>
            <a:r>
              <a:rPr lang="tr-TR" sz="2400" dirty="0"/>
              <a:t>Çocuğun hangi kabul gören davranışı için ödüllendirildiğini bilmesi, ileride bunu tekrar etmesi için </a:t>
            </a:r>
            <a:r>
              <a:rPr lang="tr-TR" sz="2400" b="1" dirty="0" err="1">
                <a:solidFill>
                  <a:srgbClr val="FF0000"/>
                </a:solidFill>
              </a:rPr>
              <a:t>takdir+ödül</a:t>
            </a:r>
            <a:r>
              <a:rPr lang="tr-TR" sz="2400" b="1" dirty="0">
                <a:solidFill>
                  <a:srgbClr val="FF0000"/>
                </a:solidFill>
              </a:rPr>
              <a:t> </a:t>
            </a:r>
            <a:r>
              <a:rPr lang="tr-TR" sz="2400" dirty="0"/>
              <a:t>kullanımı çok önemlidir.</a:t>
            </a:r>
          </a:p>
        </p:txBody>
      </p:sp>
      <p:pic>
        <p:nvPicPr>
          <p:cNvPr id="4" name="Resim 3"/>
          <p:cNvPicPr>
            <a:picLocks noChangeAspect="1"/>
          </p:cNvPicPr>
          <p:nvPr/>
        </p:nvPicPr>
        <p:blipFill>
          <a:blip r:embed="rId2"/>
          <a:stretch>
            <a:fillRect/>
          </a:stretch>
        </p:blipFill>
        <p:spPr>
          <a:xfrm>
            <a:off x="1942258" y="2620981"/>
            <a:ext cx="5493965" cy="3004295"/>
          </a:xfrm>
          <a:prstGeom prst="rect">
            <a:avLst/>
          </a:prstGeom>
        </p:spPr>
      </p:pic>
    </p:spTree>
    <p:extLst>
      <p:ext uri="{BB962C8B-B14F-4D97-AF65-F5344CB8AC3E}">
        <p14:creationId xmlns:p14="http://schemas.microsoft.com/office/powerpoint/2010/main" val="4165717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a:t>Ceza</a:t>
            </a:r>
          </a:p>
        </p:txBody>
      </p:sp>
      <p:sp>
        <p:nvSpPr>
          <p:cNvPr id="3" name="İçerik Yer Tutucusu 2"/>
          <p:cNvSpPr>
            <a:spLocks noGrp="1"/>
          </p:cNvSpPr>
          <p:nvPr>
            <p:ph idx="1"/>
          </p:nvPr>
        </p:nvSpPr>
        <p:spPr>
          <a:xfrm>
            <a:off x="502522" y="1513541"/>
            <a:ext cx="8596668" cy="3880773"/>
          </a:xfrm>
        </p:spPr>
        <p:txBody>
          <a:bodyPr/>
          <a:lstStyle/>
          <a:p>
            <a:pPr algn="just"/>
            <a:r>
              <a:rPr lang="tr-TR" sz="2400" dirty="0"/>
              <a:t>Ceza, bir davranışın tekrar edilmemesi için uygulanan üzüntü ve acı verici bir yöntemdir (dayak, odaya kapatma, mahrum etme) veya çocuktan alınan bir haktır (harçlığını kesme, arkadaşlarıyla görüşmesine engel olma gibi).</a:t>
            </a:r>
          </a:p>
          <a:p>
            <a:pPr algn="just"/>
            <a:r>
              <a:rPr lang="tr-TR" sz="2400" dirty="0"/>
              <a:t>Ceza çocukta korku yaratır. Çocuk davranışı yapmaması gerektiğini anladığından değil de </a:t>
            </a:r>
            <a:r>
              <a:rPr lang="tr-TR" sz="2400" b="1" dirty="0"/>
              <a:t>cezadan korktuğu için yapmaz.</a:t>
            </a:r>
          </a:p>
          <a:p>
            <a:pPr algn="just"/>
            <a:r>
              <a:rPr lang="tr-TR" sz="2400" dirty="0"/>
              <a:t>«Bir daha ellersen kötü olur.»</a:t>
            </a:r>
          </a:p>
          <a:p>
            <a:endParaRPr lang="tr-TR" dirty="0"/>
          </a:p>
        </p:txBody>
      </p:sp>
      <p:pic>
        <p:nvPicPr>
          <p:cNvPr id="4" name="Resim 3"/>
          <p:cNvPicPr>
            <a:picLocks noChangeAspect="1"/>
          </p:cNvPicPr>
          <p:nvPr/>
        </p:nvPicPr>
        <p:blipFill>
          <a:blip r:embed="rId2"/>
          <a:stretch>
            <a:fillRect/>
          </a:stretch>
        </p:blipFill>
        <p:spPr>
          <a:xfrm>
            <a:off x="6678426" y="4453065"/>
            <a:ext cx="4267481" cy="2404935"/>
          </a:xfrm>
          <a:prstGeom prst="rect">
            <a:avLst/>
          </a:prstGeom>
        </p:spPr>
      </p:pic>
    </p:spTree>
    <p:extLst>
      <p:ext uri="{BB962C8B-B14F-4D97-AF65-F5344CB8AC3E}">
        <p14:creationId xmlns:p14="http://schemas.microsoft.com/office/powerpoint/2010/main" val="459582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5970" y="493154"/>
            <a:ext cx="8596668" cy="3880773"/>
          </a:xfrm>
        </p:spPr>
        <p:txBody>
          <a:bodyPr>
            <a:noAutofit/>
          </a:bodyPr>
          <a:lstStyle/>
          <a:p>
            <a:pPr algn="just"/>
            <a:r>
              <a:rPr lang="tr-TR" sz="2400" dirty="0"/>
              <a:t>Ceza da ödül gibi zamanla etkisini kaybeder. Çocuk cezaya alışır. Üzerinde bir etkisi kalmaz veya cezadan kaçmak için yalan söyler.</a:t>
            </a:r>
          </a:p>
          <a:p>
            <a:pPr algn="just"/>
            <a:r>
              <a:rPr lang="tr-TR" sz="2400" dirty="0"/>
              <a:t>Cezayla uygulanan disiplin şekillerinde çocuğun genellikle yaşadığı duygular: kızgınlık, nefret, intikam, karşı koyma, suçluluk, güvensizlik, kendine acıma gibi olumsuz duygulardır.</a:t>
            </a:r>
          </a:p>
          <a:p>
            <a:pPr algn="just"/>
            <a:r>
              <a:rPr lang="tr-TR" sz="2400" dirty="0"/>
              <a:t>Dolayısıyla ceza vererek çocuğun davranışlarıyla yüzleşmesine, davranışının neticelerini düşünmesine engel olunur. </a:t>
            </a:r>
          </a:p>
          <a:p>
            <a:pPr algn="just"/>
            <a:r>
              <a:rPr lang="tr-TR" sz="2400" b="1" dirty="0"/>
              <a:t>Çocuğun kabul edilmez davranışının sonuçlarını yaşaması gerekir.</a:t>
            </a:r>
          </a:p>
        </p:txBody>
      </p:sp>
    </p:spTree>
    <p:extLst>
      <p:ext uri="{BB962C8B-B14F-4D97-AF65-F5344CB8AC3E}">
        <p14:creationId xmlns:p14="http://schemas.microsoft.com/office/powerpoint/2010/main" val="2474629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a:t>Kabul Edilmeyen Davranışlara Cezasız Nasıl Engel Olabiliriz?</a:t>
            </a:r>
          </a:p>
        </p:txBody>
      </p:sp>
      <p:sp>
        <p:nvSpPr>
          <p:cNvPr id="3" name="İçerik Yer Tutucusu 2"/>
          <p:cNvSpPr>
            <a:spLocks noGrp="1"/>
          </p:cNvSpPr>
          <p:nvPr>
            <p:ph idx="1"/>
          </p:nvPr>
        </p:nvSpPr>
        <p:spPr/>
        <p:txBody>
          <a:bodyPr>
            <a:normAutofit/>
          </a:bodyPr>
          <a:lstStyle/>
          <a:p>
            <a:r>
              <a:rPr lang="tr-TR" sz="2400" b="1" u="sng" dirty="0">
                <a:solidFill>
                  <a:srgbClr val="FF0000"/>
                </a:solidFill>
              </a:rPr>
              <a:t>1. Sorun Olan Davranıştan Önce</a:t>
            </a:r>
          </a:p>
          <a:p>
            <a:pPr algn="just"/>
            <a:r>
              <a:rPr lang="tr-TR" sz="2400" b="1" i="1" dirty="0"/>
              <a:t>Önleyici açıklama: </a:t>
            </a:r>
            <a:r>
              <a:rPr lang="tr-TR" sz="2400" dirty="0"/>
              <a:t>Çocuktan beklentilerimizi problem davranıştan önce açıklamaktır.</a:t>
            </a:r>
          </a:p>
          <a:p>
            <a:pPr algn="just"/>
            <a:r>
              <a:rPr lang="tr-TR" sz="2400" dirty="0"/>
              <a:t>«Dışarı çıktığımızda bir şeyin alınması için ağladığın zaman çok sinirleniyorum. Dışarıda olmak da artık keyifli olmuyor. Dışarıda benden bir şey isteme, anlaştık mı?» ya da «nasıl yapsak dersin?»</a:t>
            </a:r>
          </a:p>
        </p:txBody>
      </p:sp>
    </p:spTree>
    <p:extLst>
      <p:ext uri="{BB962C8B-B14F-4D97-AF65-F5344CB8AC3E}">
        <p14:creationId xmlns:p14="http://schemas.microsoft.com/office/powerpoint/2010/main" val="546094141"/>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763</TotalTime>
  <Words>1231</Words>
  <Application>Microsoft Office PowerPoint</Application>
  <PresentationFormat>Geniş ekran</PresentationFormat>
  <Paragraphs>71</Paragraphs>
  <Slides>21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21</vt:i4>
      </vt:variant>
    </vt:vector>
  </HeadingPairs>
  <TitlesOfParts>
    <vt:vector size="25" baseType="lpstr">
      <vt:lpstr>Arial</vt:lpstr>
      <vt:lpstr>Trebuchet MS</vt:lpstr>
      <vt:lpstr>Wingdings 3</vt:lpstr>
      <vt:lpstr>Yüzeyler</vt:lpstr>
      <vt:lpstr>Çocuklarda Disiplin</vt:lpstr>
      <vt:lpstr>Kabul Edilmez Davranışlara Engel Olmak</vt:lpstr>
      <vt:lpstr>PowerPoint Sunusu</vt:lpstr>
      <vt:lpstr>Ödül</vt:lpstr>
      <vt:lpstr>PowerPoint Sunusu</vt:lpstr>
      <vt:lpstr>PowerPoint Sunusu</vt:lpstr>
      <vt:lpstr>Ceza</vt:lpstr>
      <vt:lpstr>PowerPoint Sunusu</vt:lpstr>
      <vt:lpstr>Kabul Edilmeyen Davranışlara Cezasız Nasıl Engel Olabiliriz?</vt:lpstr>
      <vt:lpstr>1. Sorun Olan Davranıştan Önce </vt:lpstr>
      <vt:lpstr>1. Sorun Olan Davranıştan Önce </vt:lpstr>
      <vt:lpstr>1. Sorun Olan Davranıştan Önce </vt:lpstr>
      <vt:lpstr>PowerPoint Sunusu</vt:lpstr>
      <vt:lpstr>2. Sorun Olan Davranış Sırasında </vt:lpstr>
      <vt:lpstr>2. Sorun Olan Davranış Sırasında </vt:lpstr>
      <vt:lpstr>2. Sorun Olan Davranış Sırasında</vt:lpstr>
      <vt:lpstr>2. Sorun Olan Davranış Sırasında</vt:lpstr>
      <vt:lpstr>3. Sorun Olan Davranıştan Sonra </vt:lpstr>
      <vt:lpstr>3. Sorun Olan Davranıştan Sonra</vt:lpstr>
      <vt:lpstr>PowerPoint Sunusu</vt:lpstr>
      <vt:lpstr>Okul Rehberlik Servisi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begüm sevil</cp:lastModifiedBy>
  <cp:revision>61</cp:revision>
  <dcterms:created xsi:type="dcterms:W3CDTF">2022-12-27T21:16:10Z</dcterms:created>
  <dcterms:modified xsi:type="dcterms:W3CDTF">2024-04-29T06:39:20Z</dcterms:modified>
</cp:coreProperties>
</file>