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59" r:id="rId11"/>
    <p:sldId id="267" r:id="rId12"/>
    <p:sldId id="268" r:id="rId13"/>
    <p:sldId id="271" r:id="rId14"/>
    <p:sldId id="272" r:id="rId15"/>
    <p:sldId id="270" r:id="rId16"/>
    <p:sldId id="269" r:id="rId17"/>
    <p:sldId id="273"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F0A9C04-B5C1-4E16-A887-C58E1795574B}"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269811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F0A9C04-B5C1-4E16-A887-C58E1795574B}"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2901056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F0A9C04-B5C1-4E16-A887-C58E1795574B}"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1222222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F0A9C04-B5C1-4E16-A887-C58E1795574B}"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208101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F0A9C04-B5C1-4E16-A887-C58E1795574B}"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107053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F0A9C04-B5C1-4E16-A887-C58E1795574B}" type="datetimeFigureOut">
              <a:rPr lang="tr-TR" smtClean="0"/>
              <a:t>29.04.2024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269932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F0A9C04-B5C1-4E16-A887-C58E1795574B}" type="datetimeFigureOut">
              <a:rPr lang="tr-TR" smtClean="0"/>
              <a:t>29.04.2024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423077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F0A9C04-B5C1-4E16-A887-C58E1795574B}" type="datetimeFigureOut">
              <a:rPr lang="tr-TR" smtClean="0"/>
              <a:t>29.04.2024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104076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A9C04-B5C1-4E16-A887-C58E1795574B}" type="datetimeFigureOut">
              <a:rPr lang="tr-TR" smtClean="0"/>
              <a:t>29.04.2024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140685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F0A9C04-B5C1-4E16-A887-C58E1795574B}" type="datetimeFigureOut">
              <a:rPr lang="tr-TR" smtClean="0"/>
              <a:t>29.04.2024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4242328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F0A9C04-B5C1-4E16-A887-C58E1795574B}" type="datetimeFigureOut">
              <a:rPr lang="tr-TR" smtClean="0"/>
              <a:t>29.04.2024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6CE9AE-05A8-4591-8422-41B338D2D37E}" type="slidenum">
              <a:rPr lang="tr-TR" smtClean="0"/>
              <a:t>‹#›</a:t>
            </a:fld>
            <a:endParaRPr lang="tr-TR"/>
          </a:p>
        </p:txBody>
      </p:sp>
    </p:spTree>
    <p:extLst>
      <p:ext uri="{BB962C8B-B14F-4D97-AF65-F5344CB8AC3E}">
        <p14:creationId xmlns:p14="http://schemas.microsoft.com/office/powerpoint/2010/main" val="2338852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A9C04-B5C1-4E16-A887-C58E1795574B}" type="datetimeFigureOut">
              <a:rPr lang="tr-TR" smtClean="0"/>
              <a:t>29.04.2024</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CE9AE-05A8-4591-8422-41B338D2D37E}" type="slidenum">
              <a:rPr lang="tr-TR" smtClean="0"/>
              <a:t>‹#›</a:t>
            </a:fld>
            <a:endParaRPr lang="tr-TR"/>
          </a:p>
        </p:txBody>
      </p:sp>
    </p:spTree>
    <p:extLst>
      <p:ext uri="{BB962C8B-B14F-4D97-AF65-F5344CB8AC3E}">
        <p14:creationId xmlns:p14="http://schemas.microsoft.com/office/powerpoint/2010/main" val="1404419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E64BCE-AB6F-BB75-02CC-9CBB7FAE7150}"/>
              </a:ext>
            </a:extLst>
          </p:cNvPr>
          <p:cNvSpPr>
            <a:spLocks noGrp="1"/>
          </p:cNvSpPr>
          <p:nvPr>
            <p:ph type="ctrTitle"/>
          </p:nvPr>
        </p:nvSpPr>
        <p:spPr>
          <a:xfrm>
            <a:off x="685800" y="386557"/>
            <a:ext cx="7772400" cy="2387600"/>
          </a:xfrm>
        </p:spPr>
        <p:txBody>
          <a:bodyPr>
            <a:normAutofit fontScale="90000"/>
          </a:bodyPr>
          <a:lstStyle/>
          <a:p>
            <a:r>
              <a:rPr lang="tr-TR" b="1" dirty="0"/>
              <a:t>Ebeveyn Tutumları: «Ailede Pozitif Disiplin Nasıl Sağlanır?»</a:t>
            </a:r>
          </a:p>
        </p:txBody>
      </p:sp>
      <p:sp>
        <p:nvSpPr>
          <p:cNvPr id="3" name="Alt Başlık 2">
            <a:extLst>
              <a:ext uri="{FF2B5EF4-FFF2-40B4-BE49-F238E27FC236}">
                <a16:creationId xmlns:a16="http://schemas.microsoft.com/office/drawing/2014/main" id="{79E37DD9-B4C7-D170-377D-922086AFDDF8}"/>
              </a:ext>
            </a:extLst>
          </p:cNvPr>
          <p:cNvSpPr>
            <a:spLocks noGrp="1"/>
          </p:cNvSpPr>
          <p:nvPr>
            <p:ph type="subTitle" idx="1"/>
          </p:nvPr>
        </p:nvSpPr>
        <p:spPr>
          <a:xfrm>
            <a:off x="1270820" y="5535312"/>
            <a:ext cx="6762135" cy="1238864"/>
          </a:xfrm>
        </p:spPr>
        <p:txBody>
          <a:bodyPr/>
          <a:lstStyle/>
          <a:p>
            <a:r>
              <a:rPr lang="tr-TR" dirty="0"/>
              <a:t>Okul Rehberlik Servisi</a:t>
            </a:r>
          </a:p>
        </p:txBody>
      </p:sp>
      <p:pic>
        <p:nvPicPr>
          <p:cNvPr id="5" name="Resim 4" descr="amblem, logo, simge, sembol, ticari marka içeren bir resim&#10;&#10;Açıklama otomatik olarak oluşturuldu">
            <a:extLst>
              <a:ext uri="{FF2B5EF4-FFF2-40B4-BE49-F238E27FC236}">
                <a16:creationId xmlns:a16="http://schemas.microsoft.com/office/drawing/2014/main" id="{4C74765D-7B15-8B6D-10D3-536800C435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0787" y="2982606"/>
            <a:ext cx="2342425" cy="2344257"/>
          </a:xfrm>
          <a:prstGeom prst="rect">
            <a:avLst/>
          </a:prstGeom>
        </p:spPr>
      </p:pic>
    </p:spTree>
    <p:extLst>
      <p:ext uri="{BB962C8B-B14F-4D97-AF65-F5344CB8AC3E}">
        <p14:creationId xmlns:p14="http://schemas.microsoft.com/office/powerpoint/2010/main" val="1546380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A7B416-923F-851D-5D30-D858D3F28903}"/>
              </a:ext>
            </a:extLst>
          </p:cNvPr>
          <p:cNvSpPr>
            <a:spLocks noGrp="1"/>
          </p:cNvSpPr>
          <p:nvPr>
            <p:ph type="title"/>
          </p:nvPr>
        </p:nvSpPr>
        <p:spPr/>
        <p:txBody>
          <a:bodyPr/>
          <a:lstStyle/>
          <a:p>
            <a:r>
              <a:rPr lang="tr-TR" b="1" dirty="0"/>
              <a:t>5. Demokratik Tutum</a:t>
            </a:r>
          </a:p>
        </p:txBody>
      </p:sp>
      <p:sp>
        <p:nvSpPr>
          <p:cNvPr id="3" name="İçerik Yer Tutucusu 2">
            <a:extLst>
              <a:ext uri="{FF2B5EF4-FFF2-40B4-BE49-F238E27FC236}">
                <a16:creationId xmlns:a16="http://schemas.microsoft.com/office/drawing/2014/main" id="{50356333-59EC-2DE0-8416-6073E3E5328A}"/>
              </a:ext>
            </a:extLst>
          </p:cNvPr>
          <p:cNvSpPr>
            <a:spLocks noGrp="1"/>
          </p:cNvSpPr>
          <p:nvPr>
            <p:ph idx="1"/>
          </p:nvPr>
        </p:nvSpPr>
        <p:spPr/>
        <p:txBody>
          <a:bodyPr/>
          <a:lstStyle/>
          <a:p>
            <a:r>
              <a:rPr lang="tr-TR" dirty="0"/>
              <a:t>Anne-baba tutumları arasında en sağlıklı olan bu tutumda çocuklara hoşgörülü, güven verici ve destekleyici yaklaşım benimsenir.</a:t>
            </a:r>
          </a:p>
          <a:p>
            <a:r>
              <a:rPr lang="tr-TR" dirty="0"/>
              <a:t>Çocuk koşulsuz sevgi ve saygı görür. Sevgi davranışlarla çocuğa gösterilir.</a:t>
            </a:r>
          </a:p>
          <a:p>
            <a:r>
              <a:rPr lang="tr-TR" dirty="0"/>
              <a:t>Çocuğun kendini ifade etmesine olanak sağlanır, evde alınan kararlarda görüşleri dikkate alınır.</a:t>
            </a:r>
          </a:p>
          <a:p>
            <a:r>
              <a:rPr lang="tr-TR" dirty="0"/>
              <a:t>Çocuğun yaşına uygun sorumluluklar verilir.</a:t>
            </a:r>
          </a:p>
          <a:p>
            <a:r>
              <a:rPr lang="tr-TR" dirty="0"/>
              <a:t>Disiplin ve sevgi eşit miktarda ön plandadır.</a:t>
            </a:r>
          </a:p>
        </p:txBody>
      </p:sp>
    </p:spTree>
    <p:extLst>
      <p:ext uri="{BB962C8B-B14F-4D97-AF65-F5344CB8AC3E}">
        <p14:creationId xmlns:p14="http://schemas.microsoft.com/office/powerpoint/2010/main" val="819681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6D7239-E75F-4EDB-D458-77FE6E5219DE}"/>
              </a:ext>
            </a:extLst>
          </p:cNvPr>
          <p:cNvSpPr>
            <a:spLocks noGrp="1"/>
          </p:cNvSpPr>
          <p:nvPr>
            <p:ph type="title"/>
          </p:nvPr>
        </p:nvSpPr>
        <p:spPr/>
        <p:txBody>
          <a:bodyPr>
            <a:normAutofit/>
          </a:bodyPr>
          <a:lstStyle/>
          <a:p>
            <a:r>
              <a:rPr lang="tr-TR" b="1" dirty="0"/>
              <a:t>Demokratik Tutumun Çocuk Üzerindeki Etkileri:</a:t>
            </a:r>
          </a:p>
        </p:txBody>
      </p:sp>
      <p:sp>
        <p:nvSpPr>
          <p:cNvPr id="3" name="İçerik Yer Tutucusu 2">
            <a:extLst>
              <a:ext uri="{FF2B5EF4-FFF2-40B4-BE49-F238E27FC236}">
                <a16:creationId xmlns:a16="http://schemas.microsoft.com/office/drawing/2014/main" id="{91C60305-DB61-2F3F-C85F-8EDDB9974E65}"/>
              </a:ext>
            </a:extLst>
          </p:cNvPr>
          <p:cNvSpPr>
            <a:spLocks noGrp="1"/>
          </p:cNvSpPr>
          <p:nvPr>
            <p:ph idx="1"/>
          </p:nvPr>
        </p:nvSpPr>
        <p:spPr/>
        <p:txBody>
          <a:bodyPr/>
          <a:lstStyle/>
          <a:p>
            <a:r>
              <a:rPr lang="tr-TR" dirty="0"/>
              <a:t>Kendilerine güvenirler.</a:t>
            </a:r>
          </a:p>
          <a:p>
            <a:r>
              <a:rPr lang="tr-TR" dirty="0"/>
              <a:t>Kendi haklarını korurlar, başkalarının haklarına saygı gösterirler.</a:t>
            </a:r>
          </a:p>
          <a:p>
            <a:r>
              <a:rPr lang="tr-TR" dirty="0"/>
              <a:t>Çocuk sorumluluk duygusu kazanmıştır.</a:t>
            </a:r>
          </a:p>
          <a:p>
            <a:endParaRPr lang="tr-TR" dirty="0"/>
          </a:p>
        </p:txBody>
      </p:sp>
    </p:spTree>
    <p:extLst>
      <p:ext uri="{BB962C8B-B14F-4D97-AF65-F5344CB8AC3E}">
        <p14:creationId xmlns:p14="http://schemas.microsoft.com/office/powerpoint/2010/main" val="3967467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93A61A-4AEA-208F-4F25-AAEC9C4D6AD7}"/>
              </a:ext>
            </a:extLst>
          </p:cNvPr>
          <p:cNvSpPr>
            <a:spLocks noGrp="1"/>
          </p:cNvSpPr>
          <p:nvPr>
            <p:ph type="title"/>
          </p:nvPr>
        </p:nvSpPr>
        <p:spPr/>
        <p:txBody>
          <a:bodyPr/>
          <a:lstStyle/>
          <a:p>
            <a:r>
              <a:rPr lang="tr-TR" b="1" dirty="0"/>
              <a:t>Evde Pozitif Disiplin Nasıl Sağlanır?</a:t>
            </a:r>
          </a:p>
        </p:txBody>
      </p:sp>
      <p:sp>
        <p:nvSpPr>
          <p:cNvPr id="3" name="İçerik Yer Tutucusu 2">
            <a:extLst>
              <a:ext uri="{FF2B5EF4-FFF2-40B4-BE49-F238E27FC236}">
                <a16:creationId xmlns:a16="http://schemas.microsoft.com/office/drawing/2014/main" id="{2A4A57D1-A03B-8970-D9AA-A99F517DE7E5}"/>
              </a:ext>
            </a:extLst>
          </p:cNvPr>
          <p:cNvSpPr>
            <a:spLocks noGrp="1"/>
          </p:cNvSpPr>
          <p:nvPr>
            <p:ph idx="1"/>
          </p:nvPr>
        </p:nvSpPr>
        <p:spPr/>
        <p:txBody>
          <a:bodyPr/>
          <a:lstStyle/>
          <a:p>
            <a:r>
              <a:rPr lang="tr-TR" dirty="0"/>
              <a:t>Disiplin derken kastettiğimiz nedir?</a:t>
            </a:r>
          </a:p>
          <a:p>
            <a:r>
              <a:rPr lang="tr-TR" dirty="0"/>
              <a:t>Eve-giriş çıkış saatlerinin düzene oturtulması, akşam yatma saatlerinin düzeni, çocukların günlük 1 saat ekran süresini geçmemesi, yemek saatlerinin düzeni, ders çalışma düzeni gibi her ailenin kendine özgü düzenidir.</a:t>
            </a:r>
          </a:p>
        </p:txBody>
      </p:sp>
    </p:spTree>
    <p:extLst>
      <p:ext uri="{BB962C8B-B14F-4D97-AF65-F5344CB8AC3E}">
        <p14:creationId xmlns:p14="http://schemas.microsoft.com/office/powerpoint/2010/main" val="993479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B3B883-46D0-1030-477D-A18C23E6429D}"/>
              </a:ext>
            </a:extLst>
          </p:cNvPr>
          <p:cNvSpPr>
            <a:spLocks noGrp="1"/>
          </p:cNvSpPr>
          <p:nvPr>
            <p:ph type="title"/>
          </p:nvPr>
        </p:nvSpPr>
        <p:spPr/>
        <p:txBody>
          <a:bodyPr/>
          <a:lstStyle/>
          <a:p>
            <a:r>
              <a:rPr lang="tr-TR" b="1" dirty="0"/>
              <a:t>Olumsuz disiplin yöntemleri</a:t>
            </a:r>
          </a:p>
        </p:txBody>
      </p:sp>
      <p:sp>
        <p:nvSpPr>
          <p:cNvPr id="3" name="İçerik Yer Tutucusu 2">
            <a:extLst>
              <a:ext uri="{FF2B5EF4-FFF2-40B4-BE49-F238E27FC236}">
                <a16:creationId xmlns:a16="http://schemas.microsoft.com/office/drawing/2014/main" id="{E89F1A04-B7B3-73E5-14D6-898886F1E51A}"/>
              </a:ext>
            </a:extLst>
          </p:cNvPr>
          <p:cNvSpPr>
            <a:spLocks noGrp="1"/>
          </p:cNvSpPr>
          <p:nvPr>
            <p:ph idx="1"/>
          </p:nvPr>
        </p:nvSpPr>
        <p:spPr/>
        <p:txBody>
          <a:bodyPr/>
          <a:lstStyle/>
          <a:p>
            <a:r>
              <a:rPr lang="tr-TR" b="1" dirty="0"/>
              <a:t>Kızıp bağırma: </a:t>
            </a:r>
            <a:r>
              <a:rPr lang="tr-TR" dirty="0"/>
              <a:t>Bir süre sonra alışkanlık haline gelip aldırmamaya başlarlar.</a:t>
            </a:r>
          </a:p>
          <a:p>
            <a:r>
              <a:rPr lang="tr-TR" b="1" dirty="0"/>
              <a:t>Tehdit etmek: </a:t>
            </a:r>
            <a:r>
              <a:rPr lang="tr-TR" dirty="0"/>
              <a:t>Yaşı küçük çocuklarda işe yarabilir ama uzun vadede etkisizdir.</a:t>
            </a:r>
          </a:p>
          <a:p>
            <a:r>
              <a:rPr lang="tr-TR" b="1" dirty="0"/>
              <a:t>Çocuğu etiketlemek</a:t>
            </a:r>
          </a:p>
          <a:p>
            <a:r>
              <a:rPr lang="tr-TR" b="1" dirty="0"/>
              <a:t>Sevgiyi esirgeme: </a:t>
            </a:r>
            <a:r>
              <a:rPr lang="tr-TR" dirty="0"/>
              <a:t>Artık seni sevmiyorum, benim çocuğum değilsin gibi sözler çocuğu sarsar. Küsmek, onunla konuşmamak bunlara çocuk inanır ve aile dışına itilmiş hissi yaşar.</a:t>
            </a:r>
          </a:p>
        </p:txBody>
      </p:sp>
    </p:spTree>
    <p:extLst>
      <p:ext uri="{BB962C8B-B14F-4D97-AF65-F5344CB8AC3E}">
        <p14:creationId xmlns:p14="http://schemas.microsoft.com/office/powerpoint/2010/main" val="1004289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53FE19-BA1B-640F-CC97-FF1A57C5EA0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89976C9-11A2-6E61-231D-C328F62D2A68}"/>
              </a:ext>
            </a:extLst>
          </p:cNvPr>
          <p:cNvSpPr>
            <a:spLocks noGrp="1"/>
          </p:cNvSpPr>
          <p:nvPr>
            <p:ph idx="1"/>
          </p:nvPr>
        </p:nvSpPr>
        <p:spPr/>
        <p:txBody>
          <a:bodyPr/>
          <a:lstStyle/>
          <a:p>
            <a:r>
              <a:rPr lang="tr-TR" b="1" dirty="0"/>
              <a:t>Dayak: </a:t>
            </a:r>
            <a:r>
              <a:rPr lang="tr-TR" dirty="0"/>
              <a:t>Dayak atılan çocukta anne-babaya karşı öfke, intikam duyguları uyanır. Ve çocuk yanlış davranışı sonunda dayak yerse yanlıştan öğrenme fırsatını elinden almış oluruz. Saldırgan olur. Ya isyankar bir çocuk haline gelir ya da itaatkar bir çocuk olur. İtaatkar çocuklar kötü arkadaşlara, kötü alışkanlıklara hayır diyemezler.</a:t>
            </a:r>
          </a:p>
        </p:txBody>
      </p:sp>
    </p:spTree>
    <p:extLst>
      <p:ext uri="{BB962C8B-B14F-4D97-AF65-F5344CB8AC3E}">
        <p14:creationId xmlns:p14="http://schemas.microsoft.com/office/powerpoint/2010/main" val="2671065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A22BDA-BA7A-CBFF-E9F1-5E592B4FD5E2}"/>
              </a:ext>
            </a:extLst>
          </p:cNvPr>
          <p:cNvSpPr>
            <a:spLocks noGrp="1"/>
          </p:cNvSpPr>
          <p:nvPr>
            <p:ph type="title"/>
          </p:nvPr>
        </p:nvSpPr>
        <p:spPr/>
        <p:txBody>
          <a:bodyPr/>
          <a:lstStyle/>
          <a:p>
            <a:r>
              <a:rPr lang="tr-TR" b="1" dirty="0"/>
              <a:t>Disiplinde Tutarlılık</a:t>
            </a:r>
          </a:p>
        </p:txBody>
      </p:sp>
      <p:sp>
        <p:nvSpPr>
          <p:cNvPr id="3" name="İçerik Yer Tutucusu 2">
            <a:extLst>
              <a:ext uri="{FF2B5EF4-FFF2-40B4-BE49-F238E27FC236}">
                <a16:creationId xmlns:a16="http://schemas.microsoft.com/office/drawing/2014/main" id="{584116A4-605F-5560-28AA-69EC94D4D2A1}"/>
              </a:ext>
            </a:extLst>
          </p:cNvPr>
          <p:cNvSpPr>
            <a:spLocks noGrp="1"/>
          </p:cNvSpPr>
          <p:nvPr>
            <p:ph idx="1"/>
          </p:nvPr>
        </p:nvSpPr>
        <p:spPr/>
        <p:txBody>
          <a:bodyPr/>
          <a:lstStyle/>
          <a:p>
            <a:r>
              <a:rPr lang="tr-TR" dirty="0"/>
              <a:t>Önce hayır, sonunda bıkıp evet demek. </a:t>
            </a:r>
          </a:p>
          <a:p>
            <a:r>
              <a:rPr lang="tr-TR" dirty="0"/>
              <a:t>Kuralları keyfi olarak değiştirmek. Saat 10’da uyku vakti kuralı varsa bugünlük tamam 12’de yat demek keyfi olarak disiplini başarısızlığa uğratır.</a:t>
            </a:r>
          </a:p>
          <a:p>
            <a:endParaRPr lang="tr-TR" dirty="0"/>
          </a:p>
        </p:txBody>
      </p:sp>
    </p:spTree>
    <p:extLst>
      <p:ext uri="{BB962C8B-B14F-4D97-AF65-F5344CB8AC3E}">
        <p14:creationId xmlns:p14="http://schemas.microsoft.com/office/powerpoint/2010/main" val="4046030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AB4C75-840A-C01A-BAC6-15D8496B5B97}"/>
              </a:ext>
            </a:extLst>
          </p:cNvPr>
          <p:cNvSpPr>
            <a:spLocks noGrp="1"/>
          </p:cNvSpPr>
          <p:nvPr>
            <p:ph type="title"/>
          </p:nvPr>
        </p:nvSpPr>
        <p:spPr/>
        <p:txBody>
          <a:bodyPr/>
          <a:lstStyle/>
          <a:p>
            <a:r>
              <a:rPr lang="tr-TR" b="1" dirty="0">
                <a:solidFill>
                  <a:srgbClr val="FF0000"/>
                </a:solidFill>
              </a:rPr>
              <a:t>En etkili disiplin yöntemi örnek olmaktır</a:t>
            </a:r>
          </a:p>
        </p:txBody>
      </p:sp>
      <p:sp>
        <p:nvSpPr>
          <p:cNvPr id="3" name="İçerik Yer Tutucusu 2">
            <a:extLst>
              <a:ext uri="{FF2B5EF4-FFF2-40B4-BE49-F238E27FC236}">
                <a16:creationId xmlns:a16="http://schemas.microsoft.com/office/drawing/2014/main" id="{2D65AF21-1441-98DB-566A-1B36A0DED983}"/>
              </a:ext>
            </a:extLst>
          </p:cNvPr>
          <p:cNvSpPr>
            <a:spLocks noGrp="1"/>
          </p:cNvSpPr>
          <p:nvPr>
            <p:ph idx="1"/>
          </p:nvPr>
        </p:nvSpPr>
        <p:spPr/>
        <p:txBody>
          <a:bodyPr/>
          <a:lstStyle/>
          <a:p>
            <a:r>
              <a:rPr lang="tr-TR" dirty="0"/>
              <a:t>Çocuğun yanında konuştuğumuz kelimelerden tutun, birine ayak üstü söylediğimiz önemsiz yalanlara kadar çocuk her şeyi sizden kopyalar, sizi görerek bazı olumsuz davranışları normalleştirir.</a:t>
            </a:r>
          </a:p>
          <a:p>
            <a:r>
              <a:rPr lang="tr-TR" dirty="0"/>
              <a:t>Çocuğun kazanmasını istediğiniz alışkanlık sizde mevcut mudur? Örneğin kitap okumasını istiyorsunuz veya erken uyansın istiyorsunuz. Siz aynı alışkanlıkları sergileyebiliyor musunuz? </a:t>
            </a:r>
          </a:p>
        </p:txBody>
      </p:sp>
    </p:spTree>
    <p:extLst>
      <p:ext uri="{BB962C8B-B14F-4D97-AF65-F5344CB8AC3E}">
        <p14:creationId xmlns:p14="http://schemas.microsoft.com/office/powerpoint/2010/main" val="959396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A56D83-0840-E4E1-688A-DF965DA58885}"/>
              </a:ext>
            </a:extLst>
          </p:cNvPr>
          <p:cNvSpPr>
            <a:spLocks noGrp="1"/>
          </p:cNvSpPr>
          <p:nvPr>
            <p:ph type="title"/>
          </p:nvPr>
        </p:nvSpPr>
        <p:spPr/>
        <p:txBody>
          <a:bodyPr/>
          <a:lstStyle/>
          <a:p>
            <a:r>
              <a:rPr lang="tr-TR" b="1" dirty="0"/>
              <a:t>Ne yapacağız?</a:t>
            </a:r>
          </a:p>
        </p:txBody>
      </p:sp>
      <p:sp>
        <p:nvSpPr>
          <p:cNvPr id="3" name="İçerik Yer Tutucusu 2">
            <a:extLst>
              <a:ext uri="{FF2B5EF4-FFF2-40B4-BE49-F238E27FC236}">
                <a16:creationId xmlns:a16="http://schemas.microsoft.com/office/drawing/2014/main" id="{980C656A-74A2-8DEE-7CEA-83705F55FB14}"/>
              </a:ext>
            </a:extLst>
          </p:cNvPr>
          <p:cNvSpPr>
            <a:spLocks noGrp="1"/>
          </p:cNvSpPr>
          <p:nvPr>
            <p:ph idx="1"/>
          </p:nvPr>
        </p:nvSpPr>
        <p:spPr/>
        <p:txBody>
          <a:bodyPr>
            <a:normAutofit fontScale="92500" lnSpcReduction="10000"/>
          </a:bodyPr>
          <a:lstStyle/>
          <a:p>
            <a:r>
              <a:rPr lang="tr-TR" dirty="0"/>
              <a:t>Kural ve beklentileri açıklamak. Kuralların nedeni izah edilmeli</a:t>
            </a:r>
          </a:p>
          <a:p>
            <a:r>
              <a:rPr lang="tr-TR" dirty="0"/>
              <a:t>Yavaş yavaş sorumluluk vermek</a:t>
            </a:r>
          </a:p>
          <a:p>
            <a:r>
              <a:rPr lang="tr-TR" dirty="0"/>
              <a:t>Hata yapmasına izin vermek</a:t>
            </a:r>
          </a:p>
          <a:p>
            <a:r>
              <a:rPr lang="tr-TR" dirty="0"/>
              <a:t>Desteklemek</a:t>
            </a:r>
          </a:p>
          <a:p>
            <a:r>
              <a:rPr lang="tr-TR" dirty="0"/>
              <a:t>Seçenek sunmak: Hem özgürlük hem düzen sağlanmalı. Sizin koyduğunuz sınırlar içinde seçim yapsın.</a:t>
            </a:r>
          </a:p>
          <a:p>
            <a:r>
              <a:rPr lang="tr-TR" dirty="0"/>
              <a:t>Aşırı sert veya aşırı yumuşak olmadan, tatlı-sert bir tutum benimsemek</a:t>
            </a:r>
          </a:p>
          <a:p>
            <a:r>
              <a:rPr lang="tr-TR" dirty="0"/>
              <a:t>Güç mücadelesine girmemek</a:t>
            </a:r>
          </a:p>
          <a:p>
            <a:endParaRPr lang="tr-TR" dirty="0"/>
          </a:p>
        </p:txBody>
      </p:sp>
    </p:spTree>
    <p:extLst>
      <p:ext uri="{BB962C8B-B14F-4D97-AF65-F5344CB8AC3E}">
        <p14:creationId xmlns:p14="http://schemas.microsoft.com/office/powerpoint/2010/main" val="89279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1297E6-32C4-1991-0884-24CAA3E606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2FC9364-3B85-9860-8D31-80486194BD12}"/>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709692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984169-5C1D-C494-E8BD-6DCDAD809B3C}"/>
              </a:ext>
            </a:extLst>
          </p:cNvPr>
          <p:cNvSpPr>
            <a:spLocks noGrp="1"/>
          </p:cNvSpPr>
          <p:nvPr>
            <p:ph type="title"/>
          </p:nvPr>
        </p:nvSpPr>
        <p:spPr/>
        <p:txBody>
          <a:bodyPr/>
          <a:lstStyle/>
          <a:p>
            <a:r>
              <a:rPr lang="tr-TR" b="1" dirty="0"/>
              <a:t>1. Otoriter-Baskıcı Tutum:</a:t>
            </a:r>
          </a:p>
        </p:txBody>
      </p:sp>
      <p:sp>
        <p:nvSpPr>
          <p:cNvPr id="3" name="İçerik Yer Tutucusu 2">
            <a:extLst>
              <a:ext uri="{FF2B5EF4-FFF2-40B4-BE49-F238E27FC236}">
                <a16:creationId xmlns:a16="http://schemas.microsoft.com/office/drawing/2014/main" id="{BAF3440D-8EE6-9F80-70EE-7AF4AE6F0050}"/>
              </a:ext>
            </a:extLst>
          </p:cNvPr>
          <p:cNvSpPr>
            <a:spLocks noGrp="1"/>
          </p:cNvSpPr>
          <p:nvPr>
            <p:ph idx="1"/>
          </p:nvPr>
        </p:nvSpPr>
        <p:spPr/>
        <p:txBody>
          <a:bodyPr>
            <a:normAutofit fontScale="92500" lnSpcReduction="10000"/>
          </a:bodyPr>
          <a:lstStyle/>
          <a:p>
            <a:r>
              <a:rPr lang="tr-TR" dirty="0"/>
              <a:t>Çocuğa aşırı baskı ve katı bir disiplin uygulanır. </a:t>
            </a:r>
          </a:p>
          <a:p>
            <a:r>
              <a:rPr lang="tr-TR" dirty="0"/>
              <a:t>Çocuğun kişilik yapısı, ilgi ve ihtiyaçları dikkate alınmadan kurallar koyulur ve bu kurallara istisnasız </a:t>
            </a:r>
            <a:r>
              <a:rPr lang="tr-TR" dirty="0">
                <a:solidFill>
                  <a:srgbClr val="FF0000"/>
                </a:solidFill>
              </a:rPr>
              <a:t>itaat</a:t>
            </a:r>
            <a:r>
              <a:rPr lang="tr-TR" dirty="0"/>
              <a:t> etmesi beklenir.</a:t>
            </a:r>
          </a:p>
          <a:p>
            <a:r>
              <a:rPr lang="tr-TR" dirty="0"/>
              <a:t>Ailenin istediği davranışlar yerine getirilmediğinde çocuk </a:t>
            </a:r>
            <a:r>
              <a:rPr lang="tr-TR" dirty="0">
                <a:solidFill>
                  <a:srgbClr val="FF0000"/>
                </a:solidFill>
              </a:rPr>
              <a:t>cezalandırılır. </a:t>
            </a:r>
          </a:p>
          <a:p>
            <a:r>
              <a:rPr lang="tr-TR" dirty="0"/>
              <a:t>Sertçe bakma, sevgiden mahrum bırakma, şiddete başvurma gibi yöntemler görülür.</a:t>
            </a:r>
          </a:p>
          <a:p>
            <a:r>
              <a:rPr lang="tr-TR" dirty="0"/>
              <a:t>Çocuğun en ufak yaramazlığı bile ağır cezalar ile sonuçlandırılır. Çocukları ile iletişimleri oldukça yetersiz, </a:t>
            </a:r>
            <a:r>
              <a:rPr lang="tr-TR" dirty="0">
                <a:solidFill>
                  <a:srgbClr val="FF0000"/>
                </a:solidFill>
              </a:rPr>
              <a:t>soğuk ve serttir.</a:t>
            </a:r>
          </a:p>
        </p:txBody>
      </p:sp>
    </p:spTree>
    <p:extLst>
      <p:ext uri="{BB962C8B-B14F-4D97-AF65-F5344CB8AC3E}">
        <p14:creationId xmlns:p14="http://schemas.microsoft.com/office/powerpoint/2010/main" val="1392776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8E7FFB-4C40-A1F0-66CB-982894F73810}"/>
              </a:ext>
            </a:extLst>
          </p:cNvPr>
          <p:cNvSpPr>
            <a:spLocks noGrp="1"/>
          </p:cNvSpPr>
          <p:nvPr>
            <p:ph type="title"/>
          </p:nvPr>
        </p:nvSpPr>
        <p:spPr/>
        <p:txBody>
          <a:bodyPr/>
          <a:lstStyle/>
          <a:p>
            <a:r>
              <a:rPr lang="tr-TR" b="1" dirty="0"/>
              <a:t>Otoriter Tutumun Çocuk Üzerindeki Etkileri:</a:t>
            </a:r>
          </a:p>
        </p:txBody>
      </p:sp>
      <p:sp>
        <p:nvSpPr>
          <p:cNvPr id="3" name="İçerik Yer Tutucusu 2">
            <a:extLst>
              <a:ext uri="{FF2B5EF4-FFF2-40B4-BE49-F238E27FC236}">
                <a16:creationId xmlns:a16="http://schemas.microsoft.com/office/drawing/2014/main" id="{91C51B62-A913-C2B2-834B-F00A073C7166}"/>
              </a:ext>
            </a:extLst>
          </p:cNvPr>
          <p:cNvSpPr>
            <a:spLocks noGrp="1"/>
          </p:cNvSpPr>
          <p:nvPr>
            <p:ph idx="1"/>
          </p:nvPr>
        </p:nvSpPr>
        <p:spPr/>
        <p:txBody>
          <a:bodyPr>
            <a:normAutofit lnSpcReduction="10000"/>
          </a:bodyPr>
          <a:lstStyle/>
          <a:p>
            <a:r>
              <a:rPr lang="tr-TR" dirty="0"/>
              <a:t>Çocuk içine kapanık, </a:t>
            </a:r>
            <a:r>
              <a:rPr lang="tr-TR" dirty="0">
                <a:solidFill>
                  <a:srgbClr val="FF0000"/>
                </a:solidFill>
              </a:rPr>
              <a:t>çekingen</a:t>
            </a:r>
            <a:r>
              <a:rPr lang="tr-TR" dirty="0"/>
              <a:t>, itaatkar olabilir.</a:t>
            </a:r>
          </a:p>
          <a:p>
            <a:r>
              <a:rPr lang="tr-TR" dirty="0"/>
              <a:t>Çocuk </a:t>
            </a:r>
            <a:r>
              <a:rPr lang="tr-TR" dirty="0">
                <a:solidFill>
                  <a:srgbClr val="FF0000"/>
                </a:solidFill>
              </a:rPr>
              <a:t>saldırgan</a:t>
            </a:r>
            <a:r>
              <a:rPr lang="tr-TR" dirty="0"/>
              <a:t> ve zorba olabilir.</a:t>
            </a:r>
          </a:p>
          <a:p>
            <a:r>
              <a:rPr lang="tr-TR" dirty="0">
                <a:solidFill>
                  <a:srgbClr val="FF0000"/>
                </a:solidFill>
              </a:rPr>
              <a:t>Özgüven eksikliği </a:t>
            </a:r>
            <a:r>
              <a:rPr lang="tr-TR" dirty="0"/>
              <a:t>görülebilir. Sürekli eleştirildiği için aşağılık duygusuna kapılabilir. </a:t>
            </a:r>
          </a:p>
          <a:p>
            <a:r>
              <a:rPr lang="tr-TR" dirty="0"/>
              <a:t>Çocuk alacağı ağır cezalardan kaçmak için </a:t>
            </a:r>
            <a:r>
              <a:rPr lang="tr-TR" dirty="0">
                <a:solidFill>
                  <a:srgbClr val="FF0000"/>
                </a:solidFill>
              </a:rPr>
              <a:t>yalan</a:t>
            </a:r>
            <a:r>
              <a:rPr lang="tr-TR" dirty="0"/>
              <a:t> söyleyebilir.</a:t>
            </a:r>
          </a:p>
          <a:p>
            <a:r>
              <a:rPr lang="tr-TR" dirty="0"/>
              <a:t>İçten içe anne babaya karşı düşmanlık ve intikam duyguları geliştirirler.</a:t>
            </a:r>
          </a:p>
          <a:p>
            <a:r>
              <a:rPr lang="tr-TR" dirty="0"/>
              <a:t>Çocuk; sürekli kusurları görüldüğü için streslidir ve hata yapma olasılığı artar.</a:t>
            </a:r>
          </a:p>
        </p:txBody>
      </p:sp>
    </p:spTree>
    <p:extLst>
      <p:ext uri="{BB962C8B-B14F-4D97-AF65-F5344CB8AC3E}">
        <p14:creationId xmlns:p14="http://schemas.microsoft.com/office/powerpoint/2010/main" val="2048206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41D97D-9070-D99B-DEB1-8AE7815A8ED8}"/>
              </a:ext>
            </a:extLst>
          </p:cNvPr>
          <p:cNvSpPr>
            <a:spLocks noGrp="1"/>
          </p:cNvSpPr>
          <p:nvPr>
            <p:ph type="title"/>
          </p:nvPr>
        </p:nvSpPr>
        <p:spPr/>
        <p:txBody>
          <a:bodyPr/>
          <a:lstStyle/>
          <a:p>
            <a:r>
              <a:rPr lang="tr-TR" b="1" dirty="0"/>
              <a:t>2. Aşırı Hoşgörülü-Serbest Tutum:</a:t>
            </a:r>
          </a:p>
        </p:txBody>
      </p:sp>
      <p:sp>
        <p:nvSpPr>
          <p:cNvPr id="3" name="İçerik Yer Tutucusu 2">
            <a:extLst>
              <a:ext uri="{FF2B5EF4-FFF2-40B4-BE49-F238E27FC236}">
                <a16:creationId xmlns:a16="http://schemas.microsoft.com/office/drawing/2014/main" id="{C45F8C16-8B9A-5901-59BB-5F71F66A2B51}"/>
              </a:ext>
            </a:extLst>
          </p:cNvPr>
          <p:cNvSpPr>
            <a:spLocks noGrp="1"/>
          </p:cNvSpPr>
          <p:nvPr>
            <p:ph idx="1"/>
          </p:nvPr>
        </p:nvSpPr>
        <p:spPr/>
        <p:txBody>
          <a:bodyPr/>
          <a:lstStyle/>
          <a:p>
            <a:r>
              <a:rPr lang="tr-TR" dirty="0"/>
              <a:t>Çocuğa hiçbir zaman kesin kural konmaz. Konulan kurallar da uygulama ve denetimden uzaktır.</a:t>
            </a:r>
          </a:p>
          <a:p>
            <a:r>
              <a:rPr lang="tr-TR" dirty="0"/>
              <a:t>Çocuğun her istediği yerine getirilir.</a:t>
            </a:r>
          </a:p>
          <a:p>
            <a:r>
              <a:rPr lang="tr-TR" dirty="0"/>
              <a:t>Saldırgan tutumlar dahil, çocuğun her tür davranışları hoşgörü ile karşılanır. </a:t>
            </a:r>
          </a:p>
          <a:p>
            <a:r>
              <a:rPr lang="tr-TR" dirty="0"/>
              <a:t>Çocuk anne-babaya hükmeder.</a:t>
            </a:r>
          </a:p>
          <a:p>
            <a:endParaRPr lang="tr-TR" dirty="0"/>
          </a:p>
        </p:txBody>
      </p:sp>
    </p:spTree>
    <p:extLst>
      <p:ext uri="{BB962C8B-B14F-4D97-AF65-F5344CB8AC3E}">
        <p14:creationId xmlns:p14="http://schemas.microsoft.com/office/powerpoint/2010/main" val="3327868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32E0ED-059E-B765-EEB0-15297F356D74}"/>
              </a:ext>
            </a:extLst>
          </p:cNvPr>
          <p:cNvSpPr>
            <a:spLocks noGrp="1"/>
          </p:cNvSpPr>
          <p:nvPr>
            <p:ph type="title"/>
          </p:nvPr>
        </p:nvSpPr>
        <p:spPr/>
        <p:txBody>
          <a:bodyPr/>
          <a:lstStyle/>
          <a:p>
            <a:r>
              <a:rPr lang="tr-TR" b="1" dirty="0"/>
              <a:t>Aşırı Hoşgörülü Tutumun Çocuk Üzerindeki Etkileri:</a:t>
            </a:r>
          </a:p>
        </p:txBody>
      </p:sp>
      <p:sp>
        <p:nvSpPr>
          <p:cNvPr id="3" name="İçerik Yer Tutucusu 2">
            <a:extLst>
              <a:ext uri="{FF2B5EF4-FFF2-40B4-BE49-F238E27FC236}">
                <a16:creationId xmlns:a16="http://schemas.microsoft.com/office/drawing/2014/main" id="{3C2444C9-FC7D-DD76-0AD5-96A489857C1D}"/>
              </a:ext>
            </a:extLst>
          </p:cNvPr>
          <p:cNvSpPr>
            <a:spLocks noGrp="1"/>
          </p:cNvSpPr>
          <p:nvPr>
            <p:ph idx="1"/>
          </p:nvPr>
        </p:nvSpPr>
        <p:spPr/>
        <p:txBody>
          <a:bodyPr/>
          <a:lstStyle/>
          <a:p>
            <a:r>
              <a:rPr lang="tr-TR" dirty="0"/>
              <a:t>Her istediğini ailesine yaptırmayı alışkanlık haline getiren çocuk bu tavrı arkadaşlarından ve çevresinden görmeyince uyum sağlamada güçlük çeker.</a:t>
            </a:r>
          </a:p>
          <a:p>
            <a:r>
              <a:rPr lang="tr-TR" altLang="tr-TR" dirty="0"/>
              <a:t>Ev dışındaki kurallarla karşılaşınca hayal kırıklığına uğrar.</a:t>
            </a:r>
          </a:p>
          <a:p>
            <a:r>
              <a:rPr lang="tr-TR" dirty="0"/>
              <a:t>Başkalarının haklarına saygı duymaz.</a:t>
            </a:r>
          </a:p>
        </p:txBody>
      </p:sp>
    </p:spTree>
    <p:extLst>
      <p:ext uri="{BB962C8B-B14F-4D97-AF65-F5344CB8AC3E}">
        <p14:creationId xmlns:p14="http://schemas.microsoft.com/office/powerpoint/2010/main" val="394461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9C0F83-9848-EDFE-3D29-7235C6CD5B39}"/>
              </a:ext>
            </a:extLst>
          </p:cNvPr>
          <p:cNvSpPr>
            <a:spLocks noGrp="1"/>
          </p:cNvSpPr>
          <p:nvPr>
            <p:ph type="title"/>
          </p:nvPr>
        </p:nvSpPr>
        <p:spPr/>
        <p:txBody>
          <a:bodyPr/>
          <a:lstStyle/>
          <a:p>
            <a:r>
              <a:rPr lang="tr-TR" b="1" dirty="0"/>
              <a:t>3. Aşırı Koruyucu Tutum</a:t>
            </a:r>
          </a:p>
        </p:txBody>
      </p:sp>
      <p:sp>
        <p:nvSpPr>
          <p:cNvPr id="3" name="İçerik Yer Tutucusu 2">
            <a:extLst>
              <a:ext uri="{FF2B5EF4-FFF2-40B4-BE49-F238E27FC236}">
                <a16:creationId xmlns:a16="http://schemas.microsoft.com/office/drawing/2014/main" id="{D064869A-7DA6-4EB8-4ADD-302617D81709}"/>
              </a:ext>
            </a:extLst>
          </p:cNvPr>
          <p:cNvSpPr>
            <a:spLocks noGrp="1"/>
          </p:cNvSpPr>
          <p:nvPr>
            <p:ph idx="1"/>
          </p:nvPr>
        </p:nvSpPr>
        <p:spPr/>
        <p:txBody>
          <a:bodyPr/>
          <a:lstStyle/>
          <a:p>
            <a:r>
              <a:rPr lang="tr-TR" dirty="0"/>
              <a:t>Çocuklara hiçbir iş ve sorumluluk verilmez, her şeyi anne-baba çocuğun yerine yapar.</a:t>
            </a:r>
          </a:p>
          <a:p>
            <a:r>
              <a:rPr lang="tr-TR" dirty="0"/>
              <a:t>Çocuklarının büyüdüğünü fark etmeyip bebekmiş gibi davranılır.</a:t>
            </a:r>
          </a:p>
          <a:p>
            <a:r>
              <a:rPr lang="tr-TR" dirty="0"/>
              <a:t>Anne baba çocuğun her davranışına müdahale eder. </a:t>
            </a:r>
          </a:p>
          <a:p>
            <a:r>
              <a:rPr lang="tr-TR" dirty="0"/>
              <a:t>Çocuğun başına kötü şeyler gelir diye kendi başına bir şeyler yapmasına izin vermezler. </a:t>
            </a:r>
          </a:p>
          <a:p>
            <a:endParaRPr lang="tr-TR" dirty="0"/>
          </a:p>
          <a:p>
            <a:endParaRPr lang="tr-TR" dirty="0"/>
          </a:p>
        </p:txBody>
      </p:sp>
    </p:spTree>
    <p:extLst>
      <p:ext uri="{BB962C8B-B14F-4D97-AF65-F5344CB8AC3E}">
        <p14:creationId xmlns:p14="http://schemas.microsoft.com/office/powerpoint/2010/main" val="269850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2D3B92-25B5-232C-B860-E418D768B31D}"/>
              </a:ext>
            </a:extLst>
          </p:cNvPr>
          <p:cNvSpPr>
            <a:spLocks noGrp="1"/>
          </p:cNvSpPr>
          <p:nvPr>
            <p:ph type="title"/>
          </p:nvPr>
        </p:nvSpPr>
        <p:spPr/>
        <p:txBody>
          <a:bodyPr/>
          <a:lstStyle/>
          <a:p>
            <a:r>
              <a:rPr lang="tr-TR" b="1" dirty="0"/>
              <a:t>Aşırı Koruyucu Tutumun Çocuk Üzerindeki Etkileri:</a:t>
            </a:r>
          </a:p>
        </p:txBody>
      </p:sp>
      <p:sp>
        <p:nvSpPr>
          <p:cNvPr id="3" name="İçerik Yer Tutucusu 2">
            <a:extLst>
              <a:ext uri="{FF2B5EF4-FFF2-40B4-BE49-F238E27FC236}">
                <a16:creationId xmlns:a16="http://schemas.microsoft.com/office/drawing/2014/main" id="{3826B45B-C92B-2DCC-2482-398428C4CC43}"/>
              </a:ext>
            </a:extLst>
          </p:cNvPr>
          <p:cNvSpPr>
            <a:spLocks noGrp="1"/>
          </p:cNvSpPr>
          <p:nvPr>
            <p:ph idx="1"/>
          </p:nvPr>
        </p:nvSpPr>
        <p:spPr/>
        <p:txBody>
          <a:bodyPr>
            <a:normAutofit/>
          </a:bodyPr>
          <a:lstStyle/>
          <a:p>
            <a:r>
              <a:rPr lang="tr-TR" dirty="0"/>
              <a:t>Çocuk ileriki yaşamında kendi başına karar alamaz.</a:t>
            </a:r>
          </a:p>
          <a:p>
            <a:r>
              <a:rPr lang="tr-TR" dirty="0"/>
              <a:t>Çevresindeki insanlarla iletişim kurmakta güçlük çeker.</a:t>
            </a:r>
          </a:p>
          <a:p>
            <a:r>
              <a:rPr lang="tr-TR" dirty="0"/>
              <a:t>Özgüven duygusu geliştiremez.</a:t>
            </a:r>
          </a:p>
          <a:p>
            <a:r>
              <a:rPr lang="tr-TR" dirty="0"/>
              <a:t>Anne-babaya bağımlı olur.</a:t>
            </a:r>
          </a:p>
          <a:p>
            <a:r>
              <a:rPr lang="tr-TR" dirty="0"/>
              <a:t>Sorumluluk duygusu, bilinci gelişemez.</a:t>
            </a:r>
          </a:p>
          <a:p>
            <a:r>
              <a:rPr lang="tr-TR" dirty="0"/>
              <a:t>Okul ile ilgili sorumlulukları anne-babanın yapmasını ister (ödev yapma, okul çantası hazırlama gibi).</a:t>
            </a:r>
          </a:p>
          <a:p>
            <a:endParaRPr lang="tr-TR" dirty="0"/>
          </a:p>
        </p:txBody>
      </p:sp>
    </p:spTree>
    <p:extLst>
      <p:ext uri="{BB962C8B-B14F-4D97-AF65-F5344CB8AC3E}">
        <p14:creationId xmlns:p14="http://schemas.microsoft.com/office/powerpoint/2010/main" val="382753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0057FE-A97F-BAD8-8A60-733155470097}"/>
              </a:ext>
            </a:extLst>
          </p:cNvPr>
          <p:cNvSpPr>
            <a:spLocks noGrp="1"/>
          </p:cNvSpPr>
          <p:nvPr>
            <p:ph type="title"/>
          </p:nvPr>
        </p:nvSpPr>
        <p:spPr/>
        <p:txBody>
          <a:bodyPr/>
          <a:lstStyle/>
          <a:p>
            <a:r>
              <a:rPr lang="tr-TR" b="1" dirty="0"/>
              <a:t>4. Mükemmeliyetçi Tutum </a:t>
            </a:r>
          </a:p>
        </p:txBody>
      </p:sp>
      <p:sp>
        <p:nvSpPr>
          <p:cNvPr id="3" name="İçerik Yer Tutucusu 2">
            <a:extLst>
              <a:ext uri="{FF2B5EF4-FFF2-40B4-BE49-F238E27FC236}">
                <a16:creationId xmlns:a16="http://schemas.microsoft.com/office/drawing/2014/main" id="{4D4E9504-3264-2F48-63E0-4DE67216100B}"/>
              </a:ext>
            </a:extLst>
          </p:cNvPr>
          <p:cNvSpPr>
            <a:spLocks noGrp="1"/>
          </p:cNvSpPr>
          <p:nvPr>
            <p:ph idx="1"/>
          </p:nvPr>
        </p:nvSpPr>
        <p:spPr/>
        <p:txBody>
          <a:bodyPr/>
          <a:lstStyle/>
          <a:p>
            <a:r>
              <a:rPr lang="tr-TR" dirty="0"/>
              <a:t>Anne-babanın çocuktan beklentisi yüksektir.</a:t>
            </a:r>
          </a:p>
          <a:p>
            <a:r>
              <a:rPr lang="tr-TR" dirty="0"/>
              <a:t>Çocukların hata yapmasını kabullenemezler.</a:t>
            </a:r>
          </a:p>
          <a:p>
            <a:r>
              <a:rPr lang="tr-TR" dirty="0"/>
              <a:t>Çocuklarının gösterdiği başarıyı yeterli bulmayan, çocuklarının kapasitesinden fazlasını bekleyen anne babalardır.</a:t>
            </a:r>
          </a:p>
          <a:p>
            <a:r>
              <a:rPr lang="tr-TR" dirty="0"/>
              <a:t>Çocuklarını sık sık başka çocuklarla kıyaslar, çocuğun yaptığı şeylerde kusur bulmaya meyillidirler. Başarısı ölçüsünde çocuğa sevgi gösterisinde bulunulur. </a:t>
            </a:r>
          </a:p>
        </p:txBody>
      </p:sp>
    </p:spTree>
    <p:extLst>
      <p:ext uri="{BB962C8B-B14F-4D97-AF65-F5344CB8AC3E}">
        <p14:creationId xmlns:p14="http://schemas.microsoft.com/office/powerpoint/2010/main" val="4197603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4F0117-A926-EBF4-3626-ACC6E863E24E}"/>
              </a:ext>
            </a:extLst>
          </p:cNvPr>
          <p:cNvSpPr>
            <a:spLocks noGrp="1"/>
          </p:cNvSpPr>
          <p:nvPr>
            <p:ph type="title"/>
          </p:nvPr>
        </p:nvSpPr>
        <p:spPr/>
        <p:txBody>
          <a:bodyPr/>
          <a:lstStyle/>
          <a:p>
            <a:r>
              <a:rPr lang="tr-TR" b="1" dirty="0"/>
              <a:t>Mükemmeliyetçi Tutumun Çocuk Üzerindeki Etkileri:</a:t>
            </a:r>
          </a:p>
        </p:txBody>
      </p:sp>
      <p:sp>
        <p:nvSpPr>
          <p:cNvPr id="3" name="İçerik Yer Tutucusu 2">
            <a:extLst>
              <a:ext uri="{FF2B5EF4-FFF2-40B4-BE49-F238E27FC236}">
                <a16:creationId xmlns:a16="http://schemas.microsoft.com/office/drawing/2014/main" id="{AFA00CD8-A13B-A48E-E1CA-F59153ABDBD6}"/>
              </a:ext>
            </a:extLst>
          </p:cNvPr>
          <p:cNvSpPr>
            <a:spLocks noGrp="1"/>
          </p:cNvSpPr>
          <p:nvPr>
            <p:ph idx="1"/>
          </p:nvPr>
        </p:nvSpPr>
        <p:spPr/>
        <p:txBody>
          <a:bodyPr/>
          <a:lstStyle/>
          <a:p>
            <a:r>
              <a:rPr lang="tr-TR" dirty="0"/>
              <a:t>Anne-babanın yüksek beklentilerine ulaşamadıkları için kendilerini değersiz ve başarısız olarak görürler.</a:t>
            </a:r>
          </a:p>
          <a:p>
            <a:r>
              <a:rPr lang="tr-TR" dirty="0"/>
              <a:t>Kaygıyla beraber her şeyde üstün başarı göstermek isterler. </a:t>
            </a:r>
          </a:p>
          <a:p>
            <a:r>
              <a:rPr lang="tr-TR" dirty="0"/>
              <a:t>Aşırı hırslı veya çekingen olabilirler, fikirleri genellikle çok katıdır. </a:t>
            </a:r>
          </a:p>
        </p:txBody>
      </p:sp>
    </p:spTree>
    <p:extLst>
      <p:ext uri="{BB962C8B-B14F-4D97-AF65-F5344CB8AC3E}">
        <p14:creationId xmlns:p14="http://schemas.microsoft.com/office/powerpoint/2010/main" val="592453876"/>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1656</TotalTime>
  <Words>800</Words>
  <Application>Microsoft Office PowerPoint</Application>
  <PresentationFormat>Ekran Gösterisi (4:3)</PresentationFormat>
  <Paragraphs>78</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Ebeveyn Tutumları: «Ailede Pozitif Disiplin Nasıl Sağlanır?»</vt:lpstr>
      <vt:lpstr>1. Otoriter-Baskıcı Tutum:</vt:lpstr>
      <vt:lpstr>Otoriter Tutumun Çocuk Üzerindeki Etkileri:</vt:lpstr>
      <vt:lpstr>2. Aşırı Hoşgörülü-Serbest Tutum:</vt:lpstr>
      <vt:lpstr>Aşırı Hoşgörülü Tutumun Çocuk Üzerindeki Etkileri:</vt:lpstr>
      <vt:lpstr>3. Aşırı Koruyucu Tutum</vt:lpstr>
      <vt:lpstr>Aşırı Koruyucu Tutumun Çocuk Üzerindeki Etkileri:</vt:lpstr>
      <vt:lpstr>4. Mükemmeliyetçi Tutum </vt:lpstr>
      <vt:lpstr>Mükemmeliyetçi Tutumun Çocuk Üzerindeki Etkileri:</vt:lpstr>
      <vt:lpstr>5. Demokratik Tutum</vt:lpstr>
      <vt:lpstr>Demokratik Tutumun Çocuk Üzerindeki Etkileri:</vt:lpstr>
      <vt:lpstr>Evde Pozitif Disiplin Nasıl Sağlanır?</vt:lpstr>
      <vt:lpstr>Olumsuz disiplin yöntemleri</vt:lpstr>
      <vt:lpstr>PowerPoint Sunusu</vt:lpstr>
      <vt:lpstr>Disiplinde Tutarlılık</vt:lpstr>
      <vt:lpstr>En etkili disiplin yöntemi örnek olmaktır</vt:lpstr>
      <vt:lpstr>Ne yapacağız?</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Ebeveyn Tutumları: «Ailede Pozitif Disiplin Nasıl Sağlanır?»</dc:title>
  <dc:creator>begüm sevil</dc:creator>
  <cp:lastModifiedBy>begüm sevil</cp:lastModifiedBy>
  <cp:revision>45</cp:revision>
  <dcterms:created xsi:type="dcterms:W3CDTF">2023-12-24T11:09:15Z</dcterms:created>
  <dcterms:modified xsi:type="dcterms:W3CDTF">2024-04-29T06:47:48Z</dcterms:modified>
</cp:coreProperties>
</file>